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925" r:id="rId1"/>
  </p:sldMasterIdLst>
  <p:notesMasterIdLst>
    <p:notesMasterId r:id="rId34"/>
  </p:notesMasterIdLst>
  <p:sldIdLst>
    <p:sldId id="256" r:id="rId2"/>
    <p:sldId id="259" r:id="rId3"/>
    <p:sldId id="316" r:id="rId4"/>
    <p:sldId id="303" r:id="rId5"/>
    <p:sldId id="309" r:id="rId6"/>
    <p:sldId id="312" r:id="rId7"/>
    <p:sldId id="310" r:id="rId8"/>
    <p:sldId id="307" r:id="rId9"/>
    <p:sldId id="313" r:id="rId10"/>
    <p:sldId id="314" r:id="rId11"/>
    <p:sldId id="319" r:id="rId12"/>
    <p:sldId id="318" r:id="rId13"/>
    <p:sldId id="321" r:id="rId14"/>
    <p:sldId id="320" r:id="rId15"/>
    <p:sldId id="323" r:id="rId16"/>
    <p:sldId id="324" r:id="rId17"/>
    <p:sldId id="325" r:id="rId18"/>
    <p:sldId id="326" r:id="rId19"/>
    <p:sldId id="327" r:id="rId20"/>
    <p:sldId id="328" r:id="rId21"/>
    <p:sldId id="329" r:id="rId22"/>
    <p:sldId id="330" r:id="rId23"/>
    <p:sldId id="331" r:id="rId24"/>
    <p:sldId id="333" r:id="rId25"/>
    <p:sldId id="334" r:id="rId26"/>
    <p:sldId id="335" r:id="rId27"/>
    <p:sldId id="332" r:id="rId28"/>
    <p:sldId id="337" r:id="rId29"/>
    <p:sldId id="338" r:id="rId30"/>
    <p:sldId id="339" r:id="rId31"/>
    <p:sldId id="342" r:id="rId32"/>
    <p:sldId id="340" r:id="rId3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Calibri Light" panose="020F0302020204030204" pitchFamily="34" charset="0"/>
      <p:regular r:id="rId39"/>
      <p:italic r:id="rId4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5908D26-7AD2-4BE2-8D46-7E80C61A5C3D}">
  <a:tblStyle styleId="{D5908D26-7AD2-4BE2-8D46-7E80C61A5C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9EC53F3-C09D-45E3-81C7-79E32D511B3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74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31882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46609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44074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46037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79351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61134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23348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30731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79368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6871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91631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67029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154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92474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78473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89762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1283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48203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10926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2016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3172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86260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7481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799" y="1473200"/>
            <a:ext cx="5398295" cy="1816098"/>
          </a:xfrm>
        </p:spPr>
        <p:txBody>
          <a:bodyPr anchor="b">
            <a:normAutofit/>
          </a:bodyPr>
          <a:lstStyle>
            <a:lvl1pPr algn="r">
              <a:defRPr sz="36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799" y="3289300"/>
            <a:ext cx="5398295" cy="1054100"/>
          </a:xfrm>
        </p:spPr>
        <p:txBody>
          <a:bodyPr anchor="t">
            <a:normAutofit/>
          </a:bodyPr>
          <a:lstStyle>
            <a:lvl1pPr marL="0" indent="0" algn="r">
              <a:buNone/>
              <a:defRPr sz="1350" cap="all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699419" y="4402932"/>
            <a:ext cx="1200150" cy="283369"/>
          </a:xfrm>
        </p:spPr>
        <p:txBody>
          <a:bodyPr/>
          <a:lstStyle/>
          <a:p>
            <a:fld id="{FF5536B1-7A1D-4263-9B83-53867A912016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71799" y="4402932"/>
            <a:ext cx="3670469" cy="283369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56719" y="4402932"/>
            <a:ext cx="413375" cy="283369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34469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3549649"/>
            <a:ext cx="759857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8701" y="699084"/>
            <a:ext cx="6569870" cy="237373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3974702"/>
            <a:ext cx="7598570" cy="37028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36B1-7A1D-4263-9B83-53867A912016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42702186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457201"/>
            <a:ext cx="7598570" cy="2343149"/>
          </a:xfrm>
        </p:spPr>
        <p:txBody>
          <a:bodyPr anchor="ctr">
            <a:normAutofit/>
          </a:bodyPr>
          <a:lstStyle>
            <a:lvl1pPr algn="l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3257550"/>
            <a:ext cx="7598571" cy="1085850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36B1-7A1D-4263-9B83-53867A912016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99473211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678400" y="205740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66206" y="617503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744201" y="457201"/>
            <a:ext cx="7162799" cy="2057399"/>
          </a:xfrm>
        </p:spPr>
        <p:txBody>
          <a:bodyPr anchor="ctr">
            <a:normAutofit/>
          </a:bodyPr>
          <a:lstStyle>
            <a:lvl1pPr algn="l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23406" y="2514600"/>
            <a:ext cx="7004388" cy="28575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599" y="3257550"/>
            <a:ext cx="7614275" cy="1085850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36B1-7A1D-4263-9B83-53867A912016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17169097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2" y="2481436"/>
            <a:ext cx="7598569" cy="1101600"/>
          </a:xfrm>
        </p:spPr>
        <p:txBody>
          <a:bodyPr anchor="b">
            <a:normAutofit/>
          </a:bodyPr>
          <a:lstStyle>
            <a:lvl1pPr algn="l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1" y="3583036"/>
            <a:ext cx="7598570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36B1-7A1D-4263-9B83-53867A912016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59554348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678400" y="205740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66206" y="617503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744201" y="457201"/>
            <a:ext cx="7162799" cy="2057399"/>
          </a:xfrm>
        </p:spPr>
        <p:txBody>
          <a:bodyPr anchor="ctr">
            <a:normAutofit/>
          </a:bodyPr>
          <a:lstStyle>
            <a:lvl1pPr algn="l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4350" y="2914650"/>
            <a:ext cx="7601577" cy="6667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49" y="3581400"/>
            <a:ext cx="7601577" cy="7620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36B1-7A1D-4263-9B83-53867A912016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0306007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457201"/>
            <a:ext cx="7598570" cy="20573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4351" y="2628900"/>
            <a:ext cx="7598571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1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3257550"/>
            <a:ext cx="7598571" cy="10858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36B1-7A1D-4263-9B83-53867A912016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88900005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4351" y="457201"/>
            <a:ext cx="7598569" cy="10922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36B1-7A1D-4263-9B83-53867A912016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57362223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94006" y="457200"/>
            <a:ext cx="1618914" cy="3886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50" y="457200"/>
            <a:ext cx="5874087" cy="38862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36B1-7A1D-4263-9B83-53867A912016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74477733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12962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"/>
          <p:cNvSpPr txBox="1">
            <a:spLocks noGrp="1"/>
          </p:cNvSpPr>
          <p:nvPr>
            <p:ph type="sldNum" idx="12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" name="Google Shape;87;p5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5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▹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￭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⬝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8846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36B1-7A1D-4263-9B83-53867A912016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7895371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 txBox="1">
            <a:spLocks noGrp="1"/>
          </p:cNvSpPr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3"/>
          <p:cNvSpPr txBox="1">
            <a:spLocks noGrp="1"/>
          </p:cNvSpPr>
          <p:nvPr>
            <p:ph type="subTitle" idx="1"/>
          </p:nvPr>
        </p:nvSpPr>
        <p:spPr>
          <a:xfrm>
            <a:off x="2626350" y="3144854"/>
            <a:ext cx="3891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770862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7"/>
          <p:cNvSpPr txBox="1">
            <a:spLocks noGrp="1"/>
          </p:cNvSpPr>
          <p:nvPr>
            <p:ph type="body" idx="1"/>
          </p:nvPr>
        </p:nvSpPr>
        <p:spPr>
          <a:xfrm>
            <a:off x="457200" y="1661575"/>
            <a:ext cx="165630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7" name="Google Shape;147;p7"/>
          <p:cNvSpPr txBox="1">
            <a:spLocks noGrp="1"/>
          </p:cNvSpPr>
          <p:nvPr>
            <p:ph type="body" idx="2"/>
          </p:nvPr>
        </p:nvSpPr>
        <p:spPr>
          <a:xfrm>
            <a:off x="2198350" y="1661575"/>
            <a:ext cx="165630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8" name="Google Shape;148;p7"/>
          <p:cNvSpPr txBox="1">
            <a:spLocks noGrp="1"/>
          </p:cNvSpPr>
          <p:nvPr>
            <p:ph type="body" idx="3"/>
          </p:nvPr>
        </p:nvSpPr>
        <p:spPr>
          <a:xfrm>
            <a:off x="3939500" y="1661575"/>
            <a:ext cx="165630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9" name="Google Shape;149;p7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4031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2481436"/>
            <a:ext cx="7598570" cy="1101600"/>
          </a:xfrm>
        </p:spPr>
        <p:txBody>
          <a:bodyPr anchor="b"/>
          <a:lstStyle>
            <a:lvl1pPr algn="l">
              <a:defRPr sz="3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49" y="3583036"/>
            <a:ext cx="7598571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 cap="all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36B1-7A1D-4263-9B83-53867A912016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8434535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1" y="1606550"/>
            <a:ext cx="3746501" cy="273685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66421" y="1606551"/>
            <a:ext cx="3746499" cy="273685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36B1-7A1D-4263-9B83-53867A912016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9177258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0252" y="1663700"/>
            <a:ext cx="3531791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1" y="2152651"/>
            <a:ext cx="3747692" cy="219074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3" y="1670050"/>
            <a:ext cx="3542110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67612" y="2152651"/>
            <a:ext cx="3746501" cy="219074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36B1-7A1D-4263-9B83-53867A912016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7697546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36B1-7A1D-4263-9B83-53867A912016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40356077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36B1-7A1D-4263-9B83-53867A912016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29788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1555750"/>
            <a:ext cx="2760664" cy="1028700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86151" y="457201"/>
            <a:ext cx="4626770" cy="38862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0" y="2584450"/>
            <a:ext cx="2760664" cy="1371600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36B1-7A1D-4263-9B83-53867A912016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9368469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1200150"/>
            <a:ext cx="4623490" cy="1028700"/>
          </a:xfrm>
        </p:spPr>
        <p:txBody>
          <a:bodyPr anchor="b">
            <a:normAutofit/>
          </a:bodyPr>
          <a:lstStyle>
            <a:lvl1pPr algn="l">
              <a:defRPr sz="21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52190" y="685800"/>
            <a:ext cx="2460731" cy="3429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0" y="2228850"/>
            <a:ext cx="4623490" cy="1371600"/>
          </a:xfrm>
        </p:spPr>
        <p:txBody>
          <a:bodyPr anchor="t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36B1-7A1D-4263-9B83-53867A912016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9460051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3">
            <a:alphaModFix amt="9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4351" y="457201"/>
            <a:ext cx="7598569" cy="1092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1" y="1606551"/>
            <a:ext cx="7598569" cy="2736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42245" y="4402932"/>
            <a:ext cx="1200150" cy="283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F5536B1-7A1D-4263-9B83-53867A912016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351" y="4402932"/>
            <a:ext cx="5870744" cy="283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99546" y="4402932"/>
            <a:ext cx="413375" cy="283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213816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6" r:id="rId1"/>
    <p:sldLayoutId id="2147483927" r:id="rId2"/>
    <p:sldLayoutId id="2147483928" r:id="rId3"/>
    <p:sldLayoutId id="2147483929" r:id="rId4"/>
    <p:sldLayoutId id="2147483930" r:id="rId5"/>
    <p:sldLayoutId id="2147483931" r:id="rId6"/>
    <p:sldLayoutId id="2147483932" r:id="rId7"/>
    <p:sldLayoutId id="2147483933" r:id="rId8"/>
    <p:sldLayoutId id="2147483934" r:id="rId9"/>
    <p:sldLayoutId id="2147483935" r:id="rId10"/>
    <p:sldLayoutId id="2147483936" r:id="rId11"/>
    <p:sldLayoutId id="2147483937" r:id="rId12"/>
    <p:sldLayoutId id="2147483938" r:id="rId13"/>
    <p:sldLayoutId id="2147483939" r:id="rId14"/>
    <p:sldLayoutId id="2147483940" r:id="rId15"/>
    <p:sldLayoutId id="2147483941" r:id="rId16"/>
    <p:sldLayoutId id="2147483942" r:id="rId17"/>
    <p:sldLayoutId id="2147483943" r:id="rId18"/>
    <p:sldLayoutId id="2147483944" r:id="rId19"/>
    <p:sldLayoutId id="2147483945" r:id="rId20"/>
    <p:sldLayoutId id="2147483948" r:id="rId21"/>
  </p:sldLayoutIdLst>
  <p:transition>
    <p:fade thruBlk="1"/>
  </p:transition>
  <p:hf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13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9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1512.00567" TargetMode="External"/><Relationship Id="rId3" Type="http://schemas.openxmlformats.org/officeDocument/2006/relationships/hyperlink" Target="https://www.jeremyjordan.me/convnet-architectures/" TargetMode="External"/><Relationship Id="rId7" Type="http://schemas.openxmlformats.org/officeDocument/2006/relationships/hyperlink" Target="https://arxiv.org/abs/1409.4842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arxiv.org/abs/1409.1556" TargetMode="External"/><Relationship Id="rId5" Type="http://schemas.openxmlformats.org/officeDocument/2006/relationships/hyperlink" Target="https://www.nvidia.cn/content/tesla/pdf/machine-learning/imagenet-classification-with-deep-convolutional-nn.pdf" TargetMode="External"/><Relationship Id="rId4" Type="http://schemas.openxmlformats.org/officeDocument/2006/relationships/hyperlink" Target="http://yann.lecun.com/exdb/publis/pdf/lecun-98.pdf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"/>
          <p:cNvSpPr txBox="1">
            <a:spLocks noGrp="1"/>
          </p:cNvSpPr>
          <p:nvPr>
            <p:ph type="ctrTitle"/>
          </p:nvPr>
        </p:nvSpPr>
        <p:spPr>
          <a:xfrm>
            <a:off x="1216008" y="839340"/>
            <a:ext cx="4899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Image Classification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250910-BE22-401F-93C5-D2F907A2312F}"/>
              </a:ext>
            </a:extLst>
          </p:cNvPr>
          <p:cNvSpPr txBox="1"/>
          <p:nvPr/>
        </p:nvSpPr>
        <p:spPr>
          <a:xfrm>
            <a:off x="4367049" y="2571750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Adithya Iyer – asi200000</a:t>
            </a:r>
          </a:p>
          <a:p>
            <a:r>
              <a:rPr lang="en-US" dirty="0"/>
              <a:t>Parvinder Singh- pxs200113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7"/>
          <p:cNvSpPr txBox="1">
            <a:spLocks noGrp="1"/>
          </p:cNvSpPr>
          <p:nvPr>
            <p:ph type="subTitle" idx="1"/>
          </p:nvPr>
        </p:nvSpPr>
        <p:spPr>
          <a:xfrm>
            <a:off x="2475975" y="249896"/>
            <a:ext cx="4192050" cy="5349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CIFAR-100 Dataset: PCA</a:t>
            </a:r>
            <a:endParaRPr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97EDB8-7A9E-51D3-CE8A-345392CE46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800" y="917921"/>
            <a:ext cx="7934400" cy="3975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329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 dirty="0"/>
          </a:p>
        </p:txBody>
      </p:sp>
      <p:sp>
        <p:nvSpPr>
          <p:cNvPr id="261" name="Google Shape;261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STEPS IN IMAGE PROCESSING</a:t>
            </a:r>
            <a:endParaRPr dirty="0"/>
          </a:p>
        </p:txBody>
      </p:sp>
      <p:sp>
        <p:nvSpPr>
          <p:cNvPr id="262" name="Google Shape;262;p16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6483600" cy="31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Exploratory Data Analysis</a:t>
            </a:r>
          </a:p>
          <a:p>
            <a:r>
              <a:rPr lang="en" dirty="0"/>
              <a:t>Data pre-processing</a:t>
            </a:r>
          </a:p>
          <a:p>
            <a:r>
              <a:rPr lang="en" dirty="0"/>
              <a:t>Creating training, validation, test splits</a:t>
            </a:r>
          </a:p>
          <a:p>
            <a:r>
              <a:rPr lang="en" dirty="0"/>
              <a:t>Studying/creating cnn architecture and coding it appropriately</a:t>
            </a:r>
          </a:p>
          <a:p>
            <a:r>
              <a:rPr lang="en" dirty="0"/>
              <a:t>Hyperparameter Tuning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N</a:t>
            </a:r>
            <a:r>
              <a:rPr lang="en" dirty="0"/>
              <a:t>umber of epochs (&lt;=50)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" dirty="0"/>
              <a:t>Learning rate </a:t>
            </a:r>
            <a:r>
              <a:rPr lang="el-GR" i="1" dirty="0"/>
              <a:t>η</a:t>
            </a:r>
            <a:r>
              <a:rPr lang="en-US" dirty="0"/>
              <a:t> or </a:t>
            </a:r>
            <a:r>
              <a:rPr lang="el-GR" i="1" dirty="0"/>
              <a:t>γ</a:t>
            </a:r>
            <a:r>
              <a:rPr lang="en-US" i="1" dirty="0"/>
              <a:t> </a:t>
            </a:r>
            <a:r>
              <a:rPr lang="en-US" dirty="0"/>
              <a:t>(0.001-0.1)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Momentum</a:t>
            </a:r>
            <a:r>
              <a:rPr lang="en-US" i="1" dirty="0"/>
              <a:t> μ </a:t>
            </a:r>
            <a:r>
              <a:rPr lang="en-US" dirty="0"/>
              <a:t>(0.6-0.9)</a:t>
            </a:r>
            <a:endParaRPr lang="en" dirty="0"/>
          </a:p>
          <a:p>
            <a:r>
              <a:rPr lang="en-US" dirty="0"/>
              <a:t>Running finalized model with tuned hyperparameters</a:t>
            </a:r>
          </a:p>
          <a:p>
            <a:r>
              <a:rPr lang="en-US" dirty="0"/>
              <a:t>Comparison of model performance for different datasets</a:t>
            </a:r>
          </a:p>
          <a:p>
            <a:r>
              <a:rPr lang="en-US" dirty="0"/>
              <a:t>Comparison between different models on same dataset</a:t>
            </a:r>
          </a:p>
        </p:txBody>
      </p:sp>
    </p:spTree>
    <p:extLst>
      <p:ext uri="{BB962C8B-B14F-4D97-AF65-F5344CB8AC3E}">
        <p14:creationId xmlns:p14="http://schemas.microsoft.com/office/powerpoint/2010/main" val="110124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DE5A75-30E4-73EB-7117-3D9036C002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88D67D-7879-16F9-F3C4-7F78A15A2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7200" y="1166400"/>
            <a:ext cx="5454000" cy="2236375"/>
          </a:xfrm>
        </p:spPr>
        <p:txBody>
          <a:bodyPr/>
          <a:lstStyle/>
          <a:p>
            <a:pPr algn="ctr"/>
            <a:r>
              <a:rPr lang="en" sz="6000" dirty="0"/>
              <a:t>CNN MODEL ARCHITECTURES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509603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3812132-56AD-436D-A522-B55990A6A8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8" cy="51421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CACF0E-3B64-7191-1882-2B9089F43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598" y="3421625"/>
            <a:ext cx="8178801" cy="8627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defTabSz="457200">
              <a:spcBef>
                <a:spcPct val="0"/>
              </a:spcBef>
            </a:pPr>
            <a:r>
              <a:rPr lang="en-US" sz="4800"/>
              <a:t>LeNet-5 Architecture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8571FE-439C-879C-1663-1894F04FBF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598" y="586358"/>
            <a:ext cx="8182080" cy="2495533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F83175-1688-00C8-4594-C140F633612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222187" y="4793765"/>
            <a:ext cx="413376" cy="28336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 indent="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sz="800" smtClean="0"/>
              <a:pPr lvl="0" indent="0" defTabSz="91440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13</a:t>
            </a:fld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3857824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1"/>
          <p:cNvSpPr txBox="1">
            <a:spLocks noGrp="1"/>
          </p:cNvSpPr>
          <p:nvPr>
            <p:ph type="title"/>
          </p:nvPr>
        </p:nvSpPr>
        <p:spPr>
          <a:xfrm>
            <a:off x="2002650" y="97375"/>
            <a:ext cx="5138700" cy="5506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LeNet-5 Implementation</a:t>
            </a:r>
            <a:endParaRPr dirty="0"/>
          </a:p>
        </p:txBody>
      </p:sp>
      <p:sp>
        <p:nvSpPr>
          <p:cNvPr id="311" name="Google Shape;311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37F5F2-4959-77A2-B6C3-E7EA27551E32}"/>
              </a:ext>
            </a:extLst>
          </p:cNvPr>
          <p:cNvSpPr txBox="1"/>
          <p:nvPr/>
        </p:nvSpPr>
        <p:spPr>
          <a:xfrm>
            <a:off x="299637" y="644920"/>
            <a:ext cx="770083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/>
              <a:t>_________________________________________________________________</a:t>
            </a:r>
          </a:p>
          <a:p>
            <a:r>
              <a:rPr lang="en-IN" sz="1000" dirty="0"/>
              <a:t> Layer (type)                Output Shape              Param #   </a:t>
            </a:r>
          </a:p>
          <a:p>
            <a:r>
              <a:rPr lang="en-IN" sz="1000" dirty="0"/>
              <a:t>=================================================================</a:t>
            </a:r>
          </a:p>
          <a:p>
            <a:r>
              <a:rPr lang="en-IN" sz="1000" dirty="0"/>
              <a:t> input_1 (</a:t>
            </a:r>
            <a:r>
              <a:rPr lang="en-IN" sz="1000" dirty="0" err="1"/>
              <a:t>InputLayer</a:t>
            </a:r>
            <a:r>
              <a:rPr lang="en-IN" sz="1000" dirty="0"/>
              <a:t>)        [(None, 28, 28, 1)]       0  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conv2d (Conv2D)             (None, 28, 28, 6)         156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average_pooling2d (</a:t>
            </a:r>
            <a:r>
              <a:rPr lang="en-IN" sz="1000" dirty="0" err="1"/>
              <a:t>AverageP</a:t>
            </a:r>
            <a:r>
              <a:rPr lang="en-IN" sz="1000" dirty="0"/>
              <a:t>  (None, 14, 14, 6)        0         </a:t>
            </a:r>
          </a:p>
          <a:p>
            <a:r>
              <a:rPr lang="en-IN" sz="1000" dirty="0"/>
              <a:t> ooling2D)                                                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conv2d_1 (Conv2D)           (None, 14, 14, 16)        2416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average_pooling2d_1 (</a:t>
            </a:r>
            <a:r>
              <a:rPr lang="en-IN" sz="1000" dirty="0" err="1"/>
              <a:t>Averag</a:t>
            </a:r>
            <a:r>
              <a:rPr lang="en-IN" sz="1000" dirty="0"/>
              <a:t>  (None, 7, 7, 16)         0         </a:t>
            </a:r>
          </a:p>
          <a:p>
            <a:r>
              <a:rPr lang="en-IN" sz="1000" dirty="0"/>
              <a:t> ePooling2D)                                              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conv2d_2 (Conv2D)           (None, 7, 7, 120)         48120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flatten (Flatten)           (None, 5880)              0  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dense (Dense)               (None, 84)                494004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dense_1 (Dense)             (None, 10)                850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=================================================================</a:t>
            </a:r>
          </a:p>
          <a:p>
            <a:r>
              <a:rPr lang="en-IN" sz="1000" dirty="0"/>
              <a:t>Total params: 545,546</a:t>
            </a:r>
          </a:p>
          <a:p>
            <a:r>
              <a:rPr lang="en-IN" sz="1000" dirty="0"/>
              <a:t>Trainable params: 545,546</a:t>
            </a:r>
          </a:p>
          <a:p>
            <a:r>
              <a:rPr lang="en-IN" sz="1000" dirty="0"/>
              <a:t>Non-trainable params: 0</a:t>
            </a:r>
          </a:p>
          <a:p>
            <a:r>
              <a:rPr lang="en-IN" sz="1000" dirty="0"/>
              <a:t>_________________________________________________________________</a:t>
            </a:r>
          </a:p>
        </p:txBody>
      </p:sp>
    </p:spTree>
    <p:extLst>
      <p:ext uri="{BB962C8B-B14F-4D97-AF65-F5344CB8AC3E}">
        <p14:creationId xmlns:p14="http://schemas.microsoft.com/office/powerpoint/2010/main" val="38263270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1"/>
          <p:cNvSpPr txBox="1">
            <a:spLocks noGrp="1"/>
          </p:cNvSpPr>
          <p:nvPr>
            <p:ph type="title"/>
          </p:nvPr>
        </p:nvSpPr>
        <p:spPr>
          <a:xfrm>
            <a:off x="2002650" y="1981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LeNet-5 Performance</a:t>
            </a:r>
            <a:endParaRPr dirty="0"/>
          </a:p>
        </p:txBody>
      </p:sp>
      <p:sp>
        <p:nvSpPr>
          <p:cNvPr id="308" name="Google Shape;308;p21"/>
          <p:cNvSpPr txBox="1">
            <a:spLocks noGrp="1"/>
          </p:cNvSpPr>
          <p:nvPr>
            <p:ph type="body" idx="1"/>
          </p:nvPr>
        </p:nvSpPr>
        <p:spPr>
          <a:xfrm>
            <a:off x="402348" y="1602350"/>
            <a:ext cx="1686607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MNIST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Test Accuracy = 99.03%</a:t>
            </a:r>
            <a:endParaRPr b="1" dirty="0"/>
          </a:p>
        </p:txBody>
      </p:sp>
      <p:sp>
        <p:nvSpPr>
          <p:cNvPr id="311" name="Google Shape;311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255368-756B-0FF0-C967-99E173EF4A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71750"/>
            <a:ext cx="2973618" cy="217417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3C3B7C5-E82C-684D-C3E9-2AC1F3CC58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7575" y="2637232"/>
            <a:ext cx="2973618" cy="2207456"/>
          </a:xfrm>
          <a:prstGeom prst="rect">
            <a:avLst/>
          </a:prstGeom>
        </p:spPr>
      </p:pic>
      <p:sp>
        <p:nvSpPr>
          <p:cNvPr id="6" name="Google Shape;308;p21">
            <a:extLst>
              <a:ext uri="{FF2B5EF4-FFF2-40B4-BE49-F238E27FC236}">
                <a16:creationId xmlns:a16="http://schemas.microsoft.com/office/drawing/2014/main" id="{476900DF-E88D-6D90-207E-48F45381A7B1}"/>
              </a:ext>
            </a:extLst>
          </p:cNvPr>
          <p:cNvSpPr txBox="1">
            <a:spLocks/>
          </p:cNvSpPr>
          <p:nvPr/>
        </p:nvSpPr>
        <p:spPr>
          <a:xfrm>
            <a:off x="3775562" y="1602350"/>
            <a:ext cx="1686607" cy="857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04800" algn="l" defTabSz="342900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▹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914400" lvl="1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￭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371600" lvl="2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⬝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828800" lvl="3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●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286000" lvl="4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○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743200" lvl="5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■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200400" lvl="6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●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657600" lvl="7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○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114800" lvl="8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■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IN" b="1" dirty="0"/>
              <a:t>Fashion-MNIST</a:t>
            </a:r>
          </a:p>
          <a:p>
            <a:pPr marL="0" indent="0" algn="ctr">
              <a:buFont typeface="Arial"/>
              <a:buNone/>
            </a:pPr>
            <a:r>
              <a:rPr lang="en-IN" b="1" dirty="0"/>
              <a:t>Test Accuracy = 89.43%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E5FE32-EB90-A827-B882-D7A72ACD7F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5150" y="2620075"/>
            <a:ext cx="2973618" cy="2241770"/>
          </a:xfrm>
          <a:prstGeom prst="rect">
            <a:avLst/>
          </a:prstGeom>
        </p:spPr>
      </p:pic>
      <p:sp>
        <p:nvSpPr>
          <p:cNvPr id="10" name="Google Shape;308;p21">
            <a:extLst>
              <a:ext uri="{FF2B5EF4-FFF2-40B4-BE49-F238E27FC236}">
                <a16:creationId xmlns:a16="http://schemas.microsoft.com/office/drawing/2014/main" id="{8123CE0B-91D7-60B5-9A59-FE57A5B43CDE}"/>
              </a:ext>
            </a:extLst>
          </p:cNvPr>
          <p:cNvSpPr txBox="1">
            <a:spLocks/>
          </p:cNvSpPr>
          <p:nvPr/>
        </p:nvSpPr>
        <p:spPr>
          <a:xfrm>
            <a:off x="7121393" y="1602350"/>
            <a:ext cx="1686607" cy="857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04800" algn="l" defTabSz="342900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▹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914400" lvl="1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￭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371600" lvl="2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⬝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828800" lvl="3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●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286000" lvl="4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○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743200" lvl="5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■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200400" lvl="6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●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657600" lvl="7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○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114800" lvl="8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■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en-IN" b="1" dirty="0"/>
              <a:t>CIFAR-100</a:t>
            </a:r>
          </a:p>
          <a:p>
            <a:pPr marL="0" indent="0" algn="r">
              <a:buFont typeface="Arial"/>
              <a:buNone/>
            </a:pPr>
            <a:r>
              <a:rPr lang="en-IN" b="1" dirty="0"/>
              <a:t>Test Accuracy = 23.77%</a:t>
            </a:r>
          </a:p>
        </p:txBody>
      </p:sp>
    </p:spTree>
    <p:extLst>
      <p:ext uri="{BB962C8B-B14F-4D97-AF65-F5344CB8AC3E}">
        <p14:creationId xmlns:p14="http://schemas.microsoft.com/office/powerpoint/2010/main" val="25721029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F3812132-56AD-436D-A522-B55990A6A8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8" cy="51421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CACF0E-3B64-7191-1882-2B9089F43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598" y="3421625"/>
            <a:ext cx="8178801" cy="8627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defTabSz="457200">
              <a:spcBef>
                <a:spcPct val="0"/>
              </a:spcBef>
            </a:pPr>
            <a:r>
              <a:rPr lang="en-US" sz="4800"/>
              <a:t>AlexNet Architecture</a:t>
            </a:r>
            <a:endParaRPr lang="en-US" sz="4800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642B2E86-DA8E-D0F1-A7D4-EF4B4B2DA9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598" y="637495"/>
            <a:ext cx="8182080" cy="239325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F83175-1688-00C8-4594-C140F633612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222187" y="4793765"/>
            <a:ext cx="413376" cy="28336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 indent="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sz="800" smtClean="0"/>
              <a:pPr lvl="0" indent="0" defTabSz="91440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16</a:t>
            </a:fld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22161170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1"/>
          <p:cNvSpPr txBox="1">
            <a:spLocks noGrp="1"/>
          </p:cNvSpPr>
          <p:nvPr>
            <p:ph type="title"/>
          </p:nvPr>
        </p:nvSpPr>
        <p:spPr>
          <a:xfrm>
            <a:off x="2002650" y="97375"/>
            <a:ext cx="5138700" cy="5506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AlexNet Implementation</a:t>
            </a:r>
            <a:endParaRPr dirty="0"/>
          </a:p>
        </p:txBody>
      </p:sp>
      <p:sp>
        <p:nvSpPr>
          <p:cNvPr id="311" name="Google Shape;311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37F5F2-4959-77A2-B6C3-E7EA27551E32}"/>
              </a:ext>
            </a:extLst>
          </p:cNvPr>
          <p:cNvSpPr txBox="1"/>
          <p:nvPr/>
        </p:nvSpPr>
        <p:spPr>
          <a:xfrm>
            <a:off x="213236" y="644920"/>
            <a:ext cx="8594764" cy="4401205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endParaRPr lang="en-IN" sz="1000" dirty="0"/>
          </a:p>
          <a:p>
            <a:r>
              <a:rPr lang="en-IN" sz="1000" dirty="0"/>
              <a:t>_________________________________________________________________</a:t>
            </a:r>
          </a:p>
          <a:p>
            <a:r>
              <a:rPr lang="en-IN" sz="1000" dirty="0"/>
              <a:t> Layer (type)                Output Shape              Param #   </a:t>
            </a:r>
          </a:p>
          <a:p>
            <a:r>
              <a:rPr lang="en-IN" sz="1000" dirty="0"/>
              <a:t>=================================================================</a:t>
            </a:r>
          </a:p>
          <a:p>
            <a:r>
              <a:rPr lang="en-IN" sz="1000" dirty="0"/>
              <a:t> input_13 (</a:t>
            </a:r>
            <a:r>
              <a:rPr lang="en-IN" sz="1000" dirty="0" err="1"/>
              <a:t>InputLayer</a:t>
            </a:r>
            <a:r>
              <a:rPr lang="en-IN" sz="1000" dirty="0"/>
              <a:t>)       [(None, 28, 28, 1)]       0  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conv2d_57 (Conv2D)          (None, 7, 7, 96)          11712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max_pooling2d_35 (</a:t>
            </a:r>
            <a:r>
              <a:rPr lang="en-IN" sz="1000" dirty="0" err="1"/>
              <a:t>MaxPoolin</a:t>
            </a:r>
            <a:r>
              <a:rPr lang="en-IN" sz="1000" dirty="0"/>
              <a:t>  (None, 4, 4, 96)         0         </a:t>
            </a:r>
          </a:p>
          <a:p>
            <a:r>
              <a:rPr lang="en-IN" sz="1000" dirty="0"/>
              <a:t> g2D)                                                     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batch_normalization_23 (Bat  (None, 4, 4, 96)         384       </a:t>
            </a:r>
          </a:p>
          <a:p>
            <a:r>
              <a:rPr lang="en-IN" sz="1000" dirty="0"/>
              <a:t> </a:t>
            </a:r>
            <a:r>
              <a:rPr lang="en-IN" sz="1000" dirty="0" err="1"/>
              <a:t>chNormalization</a:t>
            </a:r>
            <a:r>
              <a:rPr lang="en-IN" sz="1000" dirty="0"/>
              <a:t>)                                         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conv2d_58 (Conv2D)          (None, 4, 4, 256)         614656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max_pooling2d_36 (</a:t>
            </a:r>
            <a:r>
              <a:rPr lang="en-IN" sz="1000" dirty="0" err="1"/>
              <a:t>MaxPoolin</a:t>
            </a:r>
            <a:r>
              <a:rPr lang="en-IN" sz="1000" dirty="0"/>
              <a:t>  (None, 2, 2, 256)        0         </a:t>
            </a:r>
          </a:p>
          <a:p>
            <a:r>
              <a:rPr lang="en-IN" sz="1000" dirty="0"/>
              <a:t> g2D)                                                     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batch_normalization_24 (Bat  (None, 2, 2, 256)        1024      </a:t>
            </a:r>
          </a:p>
          <a:p>
            <a:r>
              <a:rPr lang="en-IN" sz="1000" dirty="0"/>
              <a:t> </a:t>
            </a:r>
            <a:r>
              <a:rPr lang="en-IN" sz="1000" dirty="0" err="1"/>
              <a:t>chNormalization</a:t>
            </a:r>
            <a:r>
              <a:rPr lang="en-IN" sz="1000" dirty="0"/>
              <a:t>)                                         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conv2d_59 (Conv2D)          (None, 2, 2, 384)         885120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conv2d_60 (Conv2D)          (None, 2, 2, 384)         1327488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conv2d_61 (Conv2D)          (None, 2, 2, 256)         884992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</a:t>
            </a:r>
          </a:p>
          <a:p>
            <a:endParaRPr lang="en-IN" sz="1000" dirty="0"/>
          </a:p>
          <a:p>
            <a:endParaRPr lang="en-IN" sz="1000" dirty="0"/>
          </a:p>
          <a:p>
            <a:endParaRPr lang="en-IN" sz="1000" dirty="0"/>
          </a:p>
          <a:p>
            <a:endParaRPr lang="en-IN" sz="1000" dirty="0"/>
          </a:p>
          <a:p>
            <a:r>
              <a:rPr lang="en-IN" sz="1000" dirty="0"/>
              <a:t>max_pooling2d_37 (</a:t>
            </a:r>
            <a:r>
              <a:rPr lang="en-IN" sz="1000" dirty="0" err="1"/>
              <a:t>MaxPoolin</a:t>
            </a:r>
            <a:r>
              <a:rPr lang="en-IN" sz="1000" dirty="0"/>
              <a:t>  (None, 1, 1, 256)        0         </a:t>
            </a:r>
          </a:p>
          <a:p>
            <a:r>
              <a:rPr lang="en-IN" sz="1000" dirty="0"/>
              <a:t> g2D)                                                     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dropout_22 (Dropout)        (None, 1, 1, 256)         0  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flatten_11 (Flatten)        (None, 256)               0  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dense_42 (Dense)            (None, 4096)              1052672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dropout_23 (Dropout)        (None, 4096)              0  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dense_43 (Dense)            (None, 4096)              16781312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dense_44 (Dense)            (None, 1000)              4097000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dense_45 (Dense)            (None, 10)                10010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=================================================================</a:t>
            </a:r>
          </a:p>
          <a:p>
            <a:r>
              <a:rPr lang="en-IN" sz="1000" dirty="0"/>
              <a:t>Total params: 25,666,370</a:t>
            </a:r>
          </a:p>
          <a:p>
            <a:r>
              <a:rPr lang="en-IN" sz="1000" dirty="0"/>
              <a:t>Trainable params: 25,665,666</a:t>
            </a:r>
          </a:p>
          <a:p>
            <a:r>
              <a:rPr lang="en-IN" sz="1000" dirty="0"/>
              <a:t>Non-trainable params: 704</a:t>
            </a:r>
          </a:p>
          <a:p>
            <a:r>
              <a:rPr lang="en-IN" sz="1000" dirty="0"/>
              <a:t>_________________________________________________________________</a:t>
            </a:r>
          </a:p>
        </p:txBody>
      </p:sp>
    </p:spTree>
    <p:extLst>
      <p:ext uri="{BB962C8B-B14F-4D97-AF65-F5344CB8AC3E}">
        <p14:creationId xmlns:p14="http://schemas.microsoft.com/office/powerpoint/2010/main" val="26544964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1"/>
          <p:cNvSpPr txBox="1">
            <a:spLocks noGrp="1"/>
          </p:cNvSpPr>
          <p:nvPr>
            <p:ph type="title"/>
          </p:nvPr>
        </p:nvSpPr>
        <p:spPr>
          <a:xfrm>
            <a:off x="2002650" y="1981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AlexNet Performance</a:t>
            </a:r>
            <a:endParaRPr dirty="0"/>
          </a:p>
        </p:txBody>
      </p:sp>
      <p:sp>
        <p:nvSpPr>
          <p:cNvPr id="308" name="Google Shape;308;p21"/>
          <p:cNvSpPr txBox="1">
            <a:spLocks noGrp="1"/>
          </p:cNvSpPr>
          <p:nvPr>
            <p:ph type="body" idx="1"/>
          </p:nvPr>
        </p:nvSpPr>
        <p:spPr>
          <a:xfrm>
            <a:off x="402348" y="1602350"/>
            <a:ext cx="1686607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MNIST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Test Accuracy = 98.90%</a:t>
            </a:r>
            <a:endParaRPr b="1" dirty="0"/>
          </a:p>
        </p:txBody>
      </p:sp>
      <p:sp>
        <p:nvSpPr>
          <p:cNvPr id="311" name="Google Shape;311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255368-756B-0FF0-C967-99E173EF4AE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2414" y="2571750"/>
            <a:ext cx="2928789" cy="217417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3C3B7C5-E82C-684D-C3E9-2AC1F3CC58D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057575" y="2637232"/>
            <a:ext cx="2973617" cy="2207456"/>
          </a:xfrm>
          <a:prstGeom prst="rect">
            <a:avLst/>
          </a:prstGeom>
        </p:spPr>
      </p:pic>
      <p:sp>
        <p:nvSpPr>
          <p:cNvPr id="6" name="Google Shape;308;p21">
            <a:extLst>
              <a:ext uri="{FF2B5EF4-FFF2-40B4-BE49-F238E27FC236}">
                <a16:creationId xmlns:a16="http://schemas.microsoft.com/office/drawing/2014/main" id="{476900DF-E88D-6D90-207E-48F45381A7B1}"/>
              </a:ext>
            </a:extLst>
          </p:cNvPr>
          <p:cNvSpPr txBox="1">
            <a:spLocks/>
          </p:cNvSpPr>
          <p:nvPr/>
        </p:nvSpPr>
        <p:spPr>
          <a:xfrm>
            <a:off x="3775562" y="1602350"/>
            <a:ext cx="1686607" cy="857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04800" algn="l" defTabSz="342900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▹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914400" lvl="1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￭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371600" lvl="2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⬝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828800" lvl="3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●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286000" lvl="4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○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743200" lvl="5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■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200400" lvl="6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●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657600" lvl="7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○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114800" lvl="8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■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IN" b="1" dirty="0"/>
              <a:t>Fashion-MNIST</a:t>
            </a:r>
          </a:p>
          <a:p>
            <a:pPr marL="0" indent="0" algn="ctr">
              <a:buFont typeface="Arial"/>
              <a:buNone/>
            </a:pPr>
            <a:r>
              <a:rPr lang="en-IN" b="1" dirty="0"/>
              <a:t>Test Accuracy = 89.51%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E5FE32-EB90-A827-B882-D7A72ACD7F7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115150" y="2620075"/>
            <a:ext cx="2973618" cy="2241769"/>
          </a:xfrm>
          <a:prstGeom prst="rect">
            <a:avLst/>
          </a:prstGeom>
        </p:spPr>
      </p:pic>
      <p:sp>
        <p:nvSpPr>
          <p:cNvPr id="10" name="Google Shape;308;p21">
            <a:extLst>
              <a:ext uri="{FF2B5EF4-FFF2-40B4-BE49-F238E27FC236}">
                <a16:creationId xmlns:a16="http://schemas.microsoft.com/office/drawing/2014/main" id="{8123CE0B-91D7-60B5-9A59-FE57A5B43CDE}"/>
              </a:ext>
            </a:extLst>
          </p:cNvPr>
          <p:cNvSpPr txBox="1">
            <a:spLocks/>
          </p:cNvSpPr>
          <p:nvPr/>
        </p:nvSpPr>
        <p:spPr>
          <a:xfrm>
            <a:off x="7121393" y="1602350"/>
            <a:ext cx="1686607" cy="857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04800" algn="l" defTabSz="342900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▹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914400" lvl="1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￭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371600" lvl="2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⬝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828800" lvl="3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●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286000" lvl="4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○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743200" lvl="5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■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200400" lvl="6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●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657600" lvl="7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○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114800" lvl="8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■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en-IN" b="1" dirty="0"/>
              <a:t>CIFAR-100</a:t>
            </a:r>
          </a:p>
          <a:p>
            <a:pPr marL="0" indent="0" algn="r">
              <a:buFont typeface="Arial"/>
              <a:buNone/>
            </a:pPr>
            <a:r>
              <a:rPr lang="en-IN" b="1" dirty="0"/>
              <a:t>Test Accuracy = 32.33%</a:t>
            </a:r>
          </a:p>
        </p:txBody>
      </p:sp>
    </p:spTree>
    <p:extLst>
      <p:ext uri="{BB962C8B-B14F-4D97-AF65-F5344CB8AC3E}">
        <p14:creationId xmlns:p14="http://schemas.microsoft.com/office/powerpoint/2010/main" val="23837758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F3812132-56AD-436D-A522-B55990A6A8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8" cy="51421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CACF0E-3B64-7191-1882-2B9089F43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5737" y="479322"/>
            <a:ext cx="2514192" cy="280997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defTabSz="457200">
              <a:spcBef>
                <a:spcPct val="0"/>
              </a:spcBef>
            </a:pPr>
            <a:r>
              <a:rPr lang="en-US" sz="2600"/>
              <a:t>VGG16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5FBADF-74DA-A569-B59D-AFBAC8EB0F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628" y="820029"/>
            <a:ext cx="5986500" cy="350210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F83175-1688-00C8-4594-C140F633612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222187" y="4793765"/>
            <a:ext cx="413376" cy="28336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 indent="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sz="800" smtClean="0"/>
              <a:pPr lvl="0" indent="0" defTabSz="91440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19</a:t>
            </a:fld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1179964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61" name="Google Shape;261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BRIEF OVERVIEW</a:t>
            </a:r>
            <a:endParaRPr dirty="0"/>
          </a:p>
        </p:txBody>
      </p:sp>
      <p:sp>
        <p:nvSpPr>
          <p:cNvPr id="262" name="Google Shape;262;p16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3344400" cy="31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 sz="1800" dirty="0"/>
              <a:t>Datasets Used</a:t>
            </a:r>
          </a:p>
          <a:p>
            <a:pPr marL="419100" lvl="0" indent="-3429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" dirty="0"/>
              <a:t>MNIST</a:t>
            </a:r>
          </a:p>
          <a:p>
            <a:pPr marL="419100" lvl="0" indent="-3429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" dirty="0"/>
              <a:t>Fashion-MNIST</a:t>
            </a:r>
          </a:p>
          <a:p>
            <a:pPr marL="419100" lvl="0" indent="-3429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" dirty="0"/>
              <a:t>CIFAR-100</a:t>
            </a:r>
          </a:p>
        </p:txBody>
      </p:sp>
      <p:sp>
        <p:nvSpPr>
          <p:cNvPr id="2" name="Google Shape;262;p16">
            <a:extLst>
              <a:ext uri="{FF2B5EF4-FFF2-40B4-BE49-F238E27FC236}">
                <a16:creationId xmlns:a16="http://schemas.microsoft.com/office/drawing/2014/main" id="{465034E4-090B-194B-75C9-A33A4CDC3F8F}"/>
              </a:ext>
            </a:extLst>
          </p:cNvPr>
          <p:cNvSpPr txBox="1">
            <a:spLocks/>
          </p:cNvSpPr>
          <p:nvPr/>
        </p:nvSpPr>
        <p:spPr>
          <a:xfrm>
            <a:off x="3801600" y="1657350"/>
            <a:ext cx="3344400" cy="3180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81000" algn="l" defTabSz="342900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ts val="2400"/>
              <a:buFont typeface="Arial"/>
              <a:buChar char="▹"/>
              <a:defRPr sz="135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914400" lvl="1" indent="-3810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2400"/>
              <a:buFont typeface="Arial"/>
              <a:buChar char="￭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371600" lvl="2" indent="-3810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2400"/>
              <a:buFont typeface="Arial"/>
              <a:buChar char="⬝"/>
              <a:defRPr sz="105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828800" lvl="3" indent="-3810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2400"/>
              <a:buFont typeface="Arial"/>
              <a:buChar char="●"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286000" lvl="4" indent="-3810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2400"/>
              <a:buFont typeface="Arial"/>
              <a:buChar char="○"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743200" lvl="5" indent="-3810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2400"/>
              <a:buFont typeface="Arial"/>
              <a:buChar char="■"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200400" lvl="6" indent="-3810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2400"/>
              <a:buFont typeface="Arial"/>
              <a:buChar char="●"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657600" lvl="7" indent="-3810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2400"/>
              <a:buFont typeface="Arial"/>
              <a:buChar char="○"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114800" lvl="8" indent="-3810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2400"/>
              <a:buFont typeface="Arial"/>
              <a:buChar char="■"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76200" indent="0">
              <a:buFont typeface="Arial"/>
              <a:buNone/>
            </a:pPr>
            <a:r>
              <a:rPr lang="en" sz="1800" dirty="0"/>
              <a:t>Models Constructed</a:t>
            </a:r>
          </a:p>
          <a:p>
            <a:pPr marL="419100" indent="-342900">
              <a:buFont typeface="Arial"/>
              <a:buAutoNum type="arabicPeriod"/>
            </a:pPr>
            <a:r>
              <a:rPr lang="en" dirty="0"/>
              <a:t>LeNet-5</a:t>
            </a:r>
          </a:p>
          <a:p>
            <a:pPr marL="419100" indent="-342900">
              <a:buFont typeface="Arial"/>
              <a:buAutoNum type="arabicPeriod"/>
            </a:pPr>
            <a:r>
              <a:rPr lang="en" dirty="0"/>
              <a:t>AlexNet</a:t>
            </a:r>
          </a:p>
          <a:p>
            <a:pPr marL="419100" indent="-342900">
              <a:buFont typeface="Arial"/>
              <a:buAutoNum type="arabicPeriod"/>
            </a:pPr>
            <a:r>
              <a:rPr lang="en" dirty="0"/>
              <a:t>VGG16</a:t>
            </a:r>
          </a:p>
          <a:p>
            <a:pPr marL="419100" indent="-342900">
              <a:buFont typeface="Arial"/>
              <a:buAutoNum type="arabicPeriod"/>
            </a:pPr>
            <a:r>
              <a:rPr lang="en" dirty="0"/>
              <a:t>GoogleNet(Inception)</a:t>
            </a:r>
          </a:p>
          <a:p>
            <a:pPr marL="419100" indent="-342900">
              <a:buFont typeface="Arial"/>
              <a:buAutoNum type="arabicPeriod"/>
            </a:pPr>
            <a:r>
              <a:rPr lang="en" dirty="0"/>
              <a:t>APNet – experimental original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1"/>
          <p:cNvSpPr txBox="1">
            <a:spLocks noGrp="1"/>
          </p:cNvSpPr>
          <p:nvPr>
            <p:ph type="title"/>
          </p:nvPr>
        </p:nvSpPr>
        <p:spPr>
          <a:xfrm>
            <a:off x="2002650" y="0"/>
            <a:ext cx="5138700" cy="5506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/>
              <a:t>VGG16 Implementation</a:t>
            </a:r>
            <a:endParaRPr sz="2800" b="1" dirty="0"/>
          </a:p>
        </p:txBody>
      </p:sp>
      <p:sp>
        <p:nvSpPr>
          <p:cNvPr id="311" name="Google Shape;311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37F5F2-4959-77A2-B6C3-E7EA27551E32}"/>
              </a:ext>
            </a:extLst>
          </p:cNvPr>
          <p:cNvSpPr txBox="1"/>
          <p:nvPr/>
        </p:nvSpPr>
        <p:spPr>
          <a:xfrm>
            <a:off x="213236" y="280630"/>
            <a:ext cx="8594764" cy="4862870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IN" sz="1000" dirty="0"/>
              <a:t>_________________________________________________________________</a:t>
            </a:r>
          </a:p>
          <a:p>
            <a:r>
              <a:rPr lang="en-IN" sz="1000" dirty="0"/>
              <a:t> Layer (type)                Output Shape              Param #   </a:t>
            </a:r>
          </a:p>
          <a:p>
            <a:r>
              <a:rPr lang="en-IN" sz="1000" dirty="0"/>
              <a:t>=================================================================</a:t>
            </a:r>
          </a:p>
          <a:p>
            <a:r>
              <a:rPr lang="en-IN" sz="1000" dirty="0"/>
              <a:t> input_11 (</a:t>
            </a:r>
            <a:r>
              <a:rPr lang="en-IN" sz="1000" dirty="0" err="1"/>
              <a:t>InputLayer</a:t>
            </a:r>
            <a:r>
              <a:rPr lang="en-IN" sz="1000" dirty="0"/>
              <a:t>)       [(None, 28, 28, 1)]       0  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conv2d_130 (Conv2D)         (None, 28, 28, 64)        640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conv2d_131 (Conv2D)         (None, 28, 28, 64)        36928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max_pooling2d_50 (</a:t>
            </a:r>
            <a:r>
              <a:rPr lang="en-IN" sz="1000" dirty="0" err="1"/>
              <a:t>MaxPoolin</a:t>
            </a:r>
            <a:r>
              <a:rPr lang="en-IN" sz="1000" dirty="0"/>
              <a:t>  (None, 14, 14, 64)       0         </a:t>
            </a:r>
          </a:p>
          <a:p>
            <a:r>
              <a:rPr lang="en-IN" sz="1000" dirty="0"/>
              <a:t> g2D)                                                     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conv2d_132 (Conv2D)         (None, 14, 14, 128)       73856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conv2d_133 (Conv2D)         (None, 14, 14, 128)       147584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max_pooling2d_51 (</a:t>
            </a:r>
            <a:r>
              <a:rPr lang="en-IN" sz="1000" dirty="0" err="1"/>
              <a:t>MaxPoolin</a:t>
            </a:r>
            <a:r>
              <a:rPr lang="en-IN" sz="1000" dirty="0"/>
              <a:t>  (None, 7, 7, 128)        0         </a:t>
            </a:r>
          </a:p>
          <a:p>
            <a:r>
              <a:rPr lang="en-IN" sz="1000" dirty="0"/>
              <a:t> g2D)                                                     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conv2d_134 (Conv2D)         (None, 7, 7, 256)         295168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conv2d_135 (Conv2D)         (None, 7, 7, 256)         590080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conv2d_136 (Conv2D)         (None, 7, 7, 256)         590080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max_pooling2d_52 (</a:t>
            </a:r>
            <a:r>
              <a:rPr lang="en-IN" sz="1000" dirty="0" err="1"/>
              <a:t>MaxPoolin</a:t>
            </a:r>
            <a:r>
              <a:rPr lang="en-IN" sz="1000" dirty="0"/>
              <a:t>  (None, 4, 4, 256)        0         </a:t>
            </a:r>
          </a:p>
          <a:p>
            <a:r>
              <a:rPr lang="en-IN" sz="1000" dirty="0"/>
              <a:t> g2D)                                                     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conv2d_137 (Conv2D)         (None, 4, 4, 512)         1180160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conv2d_138 (Conv2D)         (None, 4, 4, 512)         2359808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conv2d_139 (Conv2D)         (None, 4, 4, 512)         2359808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max_pooling2d_53 (</a:t>
            </a:r>
            <a:r>
              <a:rPr lang="en-IN" sz="1000" dirty="0" err="1"/>
              <a:t>MaxPoolin</a:t>
            </a:r>
            <a:r>
              <a:rPr lang="en-IN" sz="1000" dirty="0"/>
              <a:t>  (None, 2, 2, 512)        0         </a:t>
            </a:r>
          </a:p>
          <a:p>
            <a:r>
              <a:rPr lang="en-IN" sz="1000" dirty="0"/>
              <a:t> g2D)                                                     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conv2d_140 (Conv2D)         (None, 2, 2, 512)         2359808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conv2d_141 (Conv2D)         (None, 2, 2, 512)         2359808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conv2d_142 (Conv2D)         (None, 2, 2, 512)         2359808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max_pooling2d_54 (</a:t>
            </a:r>
            <a:r>
              <a:rPr lang="en-IN" sz="1000" dirty="0" err="1"/>
              <a:t>MaxPoolin</a:t>
            </a:r>
            <a:r>
              <a:rPr lang="en-IN" sz="1000" dirty="0"/>
              <a:t>  (None, 1, 1, 512)        0         </a:t>
            </a:r>
          </a:p>
          <a:p>
            <a:r>
              <a:rPr lang="en-IN" sz="1000" dirty="0"/>
              <a:t> g2D)                                                     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flatten_10 (Flatten)        (None, 512)               0    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dense_32 (Dense)            (None, 4096)              2101248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dense_33 (Dense)            (None, 4096)              16781312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 dense_34 (Dense)            (None, 10)                40970     </a:t>
            </a:r>
          </a:p>
          <a:p>
            <a:r>
              <a:rPr lang="en-IN" sz="1000" dirty="0"/>
              <a:t>                                                                 </a:t>
            </a:r>
          </a:p>
          <a:p>
            <a:r>
              <a:rPr lang="en-IN" sz="1000" dirty="0"/>
              <a:t>=================================================================</a:t>
            </a:r>
          </a:p>
          <a:p>
            <a:r>
              <a:rPr lang="en-IN" sz="1000" dirty="0"/>
              <a:t>Total params: 33,637,066</a:t>
            </a:r>
          </a:p>
          <a:p>
            <a:r>
              <a:rPr lang="en-IN" sz="1000" dirty="0"/>
              <a:t>Trainable params: 33,637,066</a:t>
            </a:r>
          </a:p>
          <a:p>
            <a:r>
              <a:rPr lang="en-IN" sz="1000" dirty="0"/>
              <a:t>Non-trainable params: 0</a:t>
            </a:r>
          </a:p>
          <a:p>
            <a:r>
              <a:rPr lang="en-IN" sz="1000" dirty="0"/>
              <a:t>_________________________________________________________________</a:t>
            </a:r>
          </a:p>
        </p:txBody>
      </p:sp>
    </p:spTree>
    <p:extLst>
      <p:ext uri="{BB962C8B-B14F-4D97-AF65-F5344CB8AC3E}">
        <p14:creationId xmlns:p14="http://schemas.microsoft.com/office/powerpoint/2010/main" val="7963490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1"/>
          <p:cNvSpPr txBox="1">
            <a:spLocks noGrp="1"/>
          </p:cNvSpPr>
          <p:nvPr>
            <p:ph type="title"/>
          </p:nvPr>
        </p:nvSpPr>
        <p:spPr>
          <a:xfrm>
            <a:off x="2002650" y="1981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VGG16 Performance</a:t>
            </a:r>
            <a:endParaRPr dirty="0"/>
          </a:p>
        </p:txBody>
      </p:sp>
      <p:sp>
        <p:nvSpPr>
          <p:cNvPr id="308" name="Google Shape;308;p21"/>
          <p:cNvSpPr txBox="1">
            <a:spLocks noGrp="1"/>
          </p:cNvSpPr>
          <p:nvPr>
            <p:ph type="body" idx="1"/>
          </p:nvPr>
        </p:nvSpPr>
        <p:spPr>
          <a:xfrm>
            <a:off x="402348" y="1602350"/>
            <a:ext cx="1686607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MNIST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Test Accuracy = 99.36%</a:t>
            </a:r>
            <a:endParaRPr b="1" dirty="0"/>
          </a:p>
        </p:txBody>
      </p:sp>
      <p:sp>
        <p:nvSpPr>
          <p:cNvPr id="311" name="Google Shape;311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255368-756B-0FF0-C967-99E173EF4AE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2414" y="2571750"/>
            <a:ext cx="2928789" cy="21741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3C3B7C5-E82C-684D-C3E9-2AC1F3CC58D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057575" y="2637232"/>
            <a:ext cx="2973617" cy="2207455"/>
          </a:xfrm>
          <a:prstGeom prst="rect">
            <a:avLst/>
          </a:prstGeom>
        </p:spPr>
      </p:pic>
      <p:sp>
        <p:nvSpPr>
          <p:cNvPr id="6" name="Google Shape;308;p21">
            <a:extLst>
              <a:ext uri="{FF2B5EF4-FFF2-40B4-BE49-F238E27FC236}">
                <a16:creationId xmlns:a16="http://schemas.microsoft.com/office/drawing/2014/main" id="{476900DF-E88D-6D90-207E-48F45381A7B1}"/>
              </a:ext>
            </a:extLst>
          </p:cNvPr>
          <p:cNvSpPr txBox="1">
            <a:spLocks/>
          </p:cNvSpPr>
          <p:nvPr/>
        </p:nvSpPr>
        <p:spPr>
          <a:xfrm>
            <a:off x="3775562" y="1602350"/>
            <a:ext cx="1686607" cy="857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04800" algn="l" defTabSz="342900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▹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914400" lvl="1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￭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371600" lvl="2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⬝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828800" lvl="3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●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286000" lvl="4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○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743200" lvl="5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■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200400" lvl="6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●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657600" lvl="7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○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114800" lvl="8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■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IN" b="1" dirty="0"/>
              <a:t>Fashion-MNIST</a:t>
            </a:r>
          </a:p>
          <a:p>
            <a:pPr marL="0" indent="0" algn="ctr">
              <a:buFont typeface="Arial"/>
              <a:buNone/>
            </a:pPr>
            <a:r>
              <a:rPr lang="en-IN" b="1" dirty="0"/>
              <a:t>Test Accuracy = 92.16%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E5FE32-EB90-A827-B882-D7A72ACD7F7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115150" y="2620075"/>
            <a:ext cx="2973617" cy="2241769"/>
          </a:xfrm>
          <a:prstGeom prst="rect">
            <a:avLst/>
          </a:prstGeom>
        </p:spPr>
      </p:pic>
      <p:sp>
        <p:nvSpPr>
          <p:cNvPr id="10" name="Google Shape;308;p21">
            <a:extLst>
              <a:ext uri="{FF2B5EF4-FFF2-40B4-BE49-F238E27FC236}">
                <a16:creationId xmlns:a16="http://schemas.microsoft.com/office/drawing/2014/main" id="{8123CE0B-91D7-60B5-9A59-FE57A5B43CDE}"/>
              </a:ext>
            </a:extLst>
          </p:cNvPr>
          <p:cNvSpPr txBox="1">
            <a:spLocks/>
          </p:cNvSpPr>
          <p:nvPr/>
        </p:nvSpPr>
        <p:spPr>
          <a:xfrm>
            <a:off x="7121393" y="1602350"/>
            <a:ext cx="1686607" cy="857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04800" algn="l" defTabSz="342900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▹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914400" lvl="1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￭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371600" lvl="2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⬝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828800" lvl="3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●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286000" lvl="4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○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743200" lvl="5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■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200400" lvl="6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●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657600" lvl="7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○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114800" lvl="8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■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en-IN" b="1" dirty="0"/>
              <a:t>CIFAR-100</a:t>
            </a:r>
          </a:p>
          <a:p>
            <a:pPr marL="0" indent="0" algn="r">
              <a:buFont typeface="Arial"/>
              <a:buNone/>
            </a:pPr>
            <a:r>
              <a:rPr lang="en-IN" b="1" dirty="0"/>
              <a:t>Test Accuracy = 22.93%</a:t>
            </a:r>
          </a:p>
        </p:txBody>
      </p:sp>
    </p:spTree>
    <p:extLst>
      <p:ext uri="{BB962C8B-B14F-4D97-AF65-F5344CB8AC3E}">
        <p14:creationId xmlns:p14="http://schemas.microsoft.com/office/powerpoint/2010/main" val="3507289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F3812132-56AD-436D-A522-B55990A6A8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8" cy="514216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F83175-1688-00C8-4594-C140F633612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222187" y="4793765"/>
            <a:ext cx="413376" cy="28336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 indent="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sz="800" smtClean="0"/>
              <a:pPr lvl="0" indent="0" defTabSz="91440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22</a:t>
            </a:fld>
            <a:endParaRPr lang="en-US" sz="8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B579A9-4AFC-2822-924D-F4F92F11D1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382" y="855238"/>
            <a:ext cx="9144000" cy="3873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689994-46B9-C343-3894-96AB29E5F9E8}"/>
              </a:ext>
            </a:extLst>
          </p:cNvPr>
          <p:cNvSpPr txBox="1"/>
          <p:nvPr/>
        </p:nvSpPr>
        <p:spPr>
          <a:xfrm>
            <a:off x="3879388" y="390324"/>
            <a:ext cx="48686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dirty="0" err="1"/>
              <a:t>GoogLeNet</a:t>
            </a:r>
            <a:r>
              <a:rPr lang="en-US" sz="4000" dirty="0"/>
              <a:t>(Inception) </a:t>
            </a:r>
          </a:p>
          <a:p>
            <a:pPr algn="r"/>
            <a:r>
              <a:rPr lang="en-US" sz="4000" dirty="0"/>
              <a:t>Architecture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1630282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37F5F2-4959-77A2-B6C3-E7EA27551E32}"/>
              </a:ext>
            </a:extLst>
          </p:cNvPr>
          <p:cNvSpPr txBox="1"/>
          <p:nvPr/>
        </p:nvSpPr>
        <p:spPr>
          <a:xfrm>
            <a:off x="213236" y="359830"/>
            <a:ext cx="8594764" cy="5016758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IN" sz="1000" dirty="0"/>
              <a:t>_________________________________________________________________</a:t>
            </a:r>
          </a:p>
          <a:p>
            <a:r>
              <a:rPr lang="en-IN" sz="1000" dirty="0"/>
              <a:t> Layer (type)                   Output Shape         Param #     Connected to                     </a:t>
            </a:r>
          </a:p>
          <a:p>
            <a:r>
              <a:rPr lang="en-IN" sz="1000" dirty="0"/>
              <a:t>=================================================================</a:t>
            </a:r>
          </a:p>
          <a:p>
            <a:r>
              <a:rPr lang="en-IN" sz="1000" dirty="0"/>
              <a:t> input_1 (</a:t>
            </a:r>
            <a:r>
              <a:rPr lang="en-IN" sz="1000" dirty="0" err="1"/>
              <a:t>InputLayer</a:t>
            </a:r>
            <a:r>
              <a:rPr lang="en-IN" sz="1000" dirty="0"/>
              <a:t>)           [(None, 28, 28, 1)]  0           []                 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 (Conv2D)                (None, 14, 14, 64)   3200        ['input_1[0][0]']  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max_pooling2d (MaxPooling2D)   (None, 7, 7, 64)     0           ['conv2d[0][0]']   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</a:t>
            </a:r>
            <a:r>
              <a:rPr lang="en-IN" sz="1000" dirty="0" err="1"/>
              <a:t>batch_normalization</a:t>
            </a:r>
            <a:r>
              <a:rPr lang="en-IN" sz="1000" dirty="0"/>
              <a:t> (</a:t>
            </a:r>
            <a:r>
              <a:rPr lang="en-IN" sz="1000" dirty="0" err="1"/>
              <a:t>BatchNorm</a:t>
            </a:r>
            <a:r>
              <a:rPr lang="en-IN" sz="1000" dirty="0"/>
              <a:t>  (None, 7, 7, 64)    256         ['max_pooling2d[0][0]']          </a:t>
            </a:r>
          </a:p>
          <a:p>
            <a:r>
              <a:rPr lang="en-IN" sz="1000" dirty="0"/>
              <a:t> </a:t>
            </a:r>
            <a:r>
              <a:rPr lang="en-IN" sz="1000" dirty="0" err="1"/>
              <a:t>alization</a:t>
            </a:r>
            <a:r>
              <a:rPr lang="en-IN" sz="1000" dirty="0"/>
              <a:t>)                                                                         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conv2d_1 (Conv2D)              (None, 7, 7, 64)     4160        ['</a:t>
            </a:r>
            <a:r>
              <a:rPr lang="en-IN" sz="1000" dirty="0" err="1"/>
              <a:t>batch_normalization</a:t>
            </a:r>
            <a:r>
              <a:rPr lang="en-IN" sz="1000" dirty="0"/>
              <a:t>[0][0]']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conv2d_2 (Conv2D)              (None, 7, 7, 192)    110784      ['conv2d_1[0][0]'] 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batch_normalization_1 (</a:t>
            </a:r>
            <a:r>
              <a:rPr lang="en-IN" sz="1000" dirty="0" err="1"/>
              <a:t>BatchNo</a:t>
            </a:r>
            <a:r>
              <a:rPr lang="en-IN" sz="1000" dirty="0"/>
              <a:t>  (None, 7, 7, 192)   768         ['conv2d_2[0][0]']               </a:t>
            </a:r>
          </a:p>
          <a:p>
            <a:r>
              <a:rPr lang="en-IN" sz="1000" dirty="0"/>
              <a:t> </a:t>
            </a:r>
            <a:r>
              <a:rPr lang="en-IN" sz="1000" dirty="0" err="1"/>
              <a:t>rmalization</a:t>
            </a:r>
            <a:r>
              <a:rPr lang="en-IN" sz="1000" dirty="0"/>
              <a:t>)                                                                       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max_pooling2d_1 (MaxPooling2D)  (None, 4, 4, 192)   0           ['batch_normalization_1[0][0]']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conv2d_3 (Conv2D)              (None, 4, 4, 64)     12352       ['max_pooling2d_1[0][0]']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conv2d_4 (Conv2D)              (None, 4, 4, 128)    221312      ['max_pooling2d_1[0][0]']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</a:t>
            </a:r>
          </a:p>
          <a:p>
            <a:endParaRPr lang="en-IN" sz="1000" dirty="0"/>
          </a:p>
          <a:p>
            <a:endParaRPr lang="en-IN" sz="1000" dirty="0"/>
          </a:p>
          <a:p>
            <a:r>
              <a:rPr lang="en-IN" sz="1000" dirty="0"/>
              <a:t>conv2d_5 (Conv2D)              (None, 4, 4, 128)    614528      ['max_pooling2d_1[0][0]']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max_pooling2d_2 (MaxPooling2D)  (None, 4, 4, 192)   0           ['max_pooling2d_1[0][0]']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concatenate (Concatenate)      (None, 4, 4, 512)    0           ['conv2d_3[0][0]',               </a:t>
            </a:r>
          </a:p>
          <a:p>
            <a:r>
              <a:rPr lang="en-IN" sz="1000" dirty="0"/>
              <a:t>                                                                  'conv2d_4[0][0]',               </a:t>
            </a:r>
          </a:p>
          <a:p>
            <a:r>
              <a:rPr lang="en-IN" sz="1000" dirty="0"/>
              <a:t>                                                                  'conv2d_5[0][0]',               </a:t>
            </a:r>
          </a:p>
          <a:p>
            <a:r>
              <a:rPr lang="en-IN" sz="1000" dirty="0"/>
              <a:t>                                                                  'max_pooling2d_2[0][0]']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conv2d_6 (Conv2D)              (None, 4, 4, 128)    65664       ['concatenate[0][0]']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conv2d_7 (Conv2D)              (None, 4, 4, 192)    884928      ['concatenate[0][0]']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conv2d_8 (Conv2D)              (None, 4, 4, 192)    2457792     ['concatenate[0][0]']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max_pooling2d_3 (MaxPooling2D)  (None, 4, 4, 512)   0           ['concatenate[0][0]']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concatenate_1 (Concatenate)    (None, 4, 4, 1024)   0           ['conv2d_6[0][0]',               </a:t>
            </a:r>
          </a:p>
          <a:p>
            <a:r>
              <a:rPr lang="en-IN" sz="1000" dirty="0"/>
              <a:t>                                                                  'conv2d_7[0][0]',               </a:t>
            </a:r>
          </a:p>
          <a:p>
            <a:r>
              <a:rPr lang="en-IN" sz="1000" dirty="0"/>
              <a:t>                                                                  'conv2d_8[0][0]',               </a:t>
            </a:r>
          </a:p>
          <a:p>
            <a:r>
              <a:rPr lang="en-IN" sz="1000" dirty="0"/>
              <a:t>                                                                  'max_pooling2d_3[0][0]']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max_pooling2d_4 (MaxPooling2D)  (None, 2, 2, 1024)  0           ['concatenate_1[0][0]']      </a:t>
            </a:r>
          </a:p>
          <a:p>
            <a:endParaRPr lang="en-IN" sz="1000" dirty="0"/>
          </a:p>
          <a:p>
            <a:r>
              <a:rPr lang="en-IN" sz="1000" dirty="0"/>
              <a:t>conv2d_9 (Conv2D)              (None, 2, 2, 192)    196800  ['max_pooling2d_4[0][0]']    </a:t>
            </a:r>
          </a:p>
          <a:p>
            <a:endParaRPr lang="en-IN" sz="1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D52732-275E-E476-E6FE-62CCAA707175}"/>
              </a:ext>
            </a:extLst>
          </p:cNvPr>
          <p:cNvSpPr txBox="1"/>
          <p:nvPr/>
        </p:nvSpPr>
        <p:spPr>
          <a:xfrm>
            <a:off x="579600" y="0"/>
            <a:ext cx="7984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GoogLeNet</a:t>
            </a:r>
            <a:r>
              <a:rPr lang="en-US" sz="2800" dirty="0"/>
              <a:t>(Inception) Implementation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9065477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37F5F2-4959-77A2-B6C3-E7EA27551E32}"/>
              </a:ext>
            </a:extLst>
          </p:cNvPr>
          <p:cNvSpPr txBox="1"/>
          <p:nvPr/>
        </p:nvSpPr>
        <p:spPr>
          <a:xfrm>
            <a:off x="213236" y="280630"/>
            <a:ext cx="8594764" cy="4862870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IN" sz="1000" dirty="0"/>
              <a:t> </a:t>
            </a:r>
          </a:p>
          <a:p>
            <a:r>
              <a:rPr lang="en-IN" sz="1000" dirty="0"/>
              <a:t>conv2d_10 (Conv2D)             (None, 2, 2, 208)    1917136     ['max_pooling2d_4[0][0]']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conv2d_11 (Conv2D)             (None, 2, 2, 208)    5325008     ['max_pooling2d_4[0][0]']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max_pooling2d_5 (MaxPooling2D)  (None, 2, 2, 1024)  0           ['max_pooling2d_4[0][0]']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concatenate_2 (Concatenate)    (None, 2, 2, 1632)   0           ['conv2d_9[0][0]',               </a:t>
            </a:r>
          </a:p>
          <a:p>
            <a:r>
              <a:rPr lang="en-IN" sz="1000" dirty="0"/>
              <a:t>                                                                  'conv2d_10[0][0]',              </a:t>
            </a:r>
          </a:p>
          <a:p>
            <a:r>
              <a:rPr lang="en-IN" sz="1000" dirty="0"/>
              <a:t>                                                                  'conv2d_11[0][0]',              </a:t>
            </a:r>
          </a:p>
          <a:p>
            <a:r>
              <a:rPr lang="en-IN" sz="1000" dirty="0"/>
              <a:t>                                                                  'max_pooling2d_5[0][0]’] </a:t>
            </a:r>
          </a:p>
          <a:p>
            <a:endParaRPr lang="en-IN" sz="1000" dirty="0"/>
          </a:p>
          <a:p>
            <a:r>
              <a:rPr lang="en-IN" sz="1000" dirty="0"/>
              <a:t> conv2d_13 (Conv2D)             (None, 2, 2, 160)    261280      ['concatenate_2[0][0]']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conv2d_14 (Conv2D)             (None, 2, 2, 224)    3290336     ['concatenate_2[0][0]']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conv2d_15 (Conv2D)             (None, 2, 2, 224)    9139424     ['concatenate_2[0][0]']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max_pooling2d_6 (MaxPooling2D)  (None, 2, 2, 1632)  0           ['concatenate_2[0][0]']          </a:t>
            </a:r>
          </a:p>
          <a:p>
            <a:endParaRPr lang="en-IN" sz="1000" dirty="0"/>
          </a:p>
          <a:p>
            <a:r>
              <a:rPr lang="en-IN" sz="1000" dirty="0"/>
              <a:t>concatenate_3 (Concatenate)    (None, 2, 2, 2240)   0           ['conv2d_13[0][0]',              </a:t>
            </a:r>
          </a:p>
          <a:p>
            <a:r>
              <a:rPr lang="en-IN" sz="1000" dirty="0"/>
              <a:t>                                                                  'conv2d_14[0][0]',              </a:t>
            </a:r>
          </a:p>
          <a:p>
            <a:r>
              <a:rPr lang="en-IN" sz="1000" dirty="0"/>
              <a:t>                                                                  'conv2d_15[0][0]',              </a:t>
            </a:r>
          </a:p>
          <a:p>
            <a:r>
              <a:rPr lang="en-IN" sz="1000" dirty="0"/>
              <a:t>                                                                  'max_pooling2d_6[0][0]']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conv2d_16 (Conv2D)             (None, 2, 2, 128)    286848      ['concatenate_3[0][0]']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conv2d_17 (Conv2D)             (None, 2, 2, 256)    5161216     ['concatenate_3[0][0]']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conv2d_18 (Conv2D)             (None, 2, 2, 256)    14336256    ['concatenate_3[0][0]']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max_pooling2d_7 (MaxPooling2D)  (None, 2, 2, 2240)  0           ['concatenate_3[0][0]']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concatenate_4 (Concatenate)    (None, 2, 2, 2880)   0           ['conv2d_16[0][0]',              </a:t>
            </a:r>
          </a:p>
          <a:p>
            <a:r>
              <a:rPr lang="en-IN" sz="1000" dirty="0"/>
              <a:t>                                                                  'conv2d_17[0][0]',              </a:t>
            </a:r>
          </a:p>
          <a:p>
            <a:r>
              <a:rPr lang="en-IN" sz="1000" dirty="0"/>
              <a:t>                                                                  'conv2d_18[0][0]',              </a:t>
            </a:r>
          </a:p>
          <a:p>
            <a:r>
              <a:rPr lang="en-IN" sz="1000" dirty="0"/>
              <a:t>                                                                  'max_pooling2d_7[0][0]’] </a:t>
            </a:r>
          </a:p>
          <a:p>
            <a:endParaRPr lang="en-IN" sz="1000" dirty="0"/>
          </a:p>
          <a:p>
            <a:r>
              <a:rPr lang="en-IN" sz="1000" dirty="0"/>
              <a:t> conv2d_19 (Conv2D)             (None, 2, 2, 112)    322672      ['concatenate_4[0][0]']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conv2d_20 (Conv2D)             (None, 2, 2, 288)    7465248     ['concatenate_4[0][0]']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conv2d_21 (Conv2D)             (None, 2, 2, 288)    20736288    ['concatenate_4[0][0]’]</a:t>
            </a:r>
          </a:p>
          <a:p>
            <a:endParaRPr lang="en-IN" sz="1000" dirty="0"/>
          </a:p>
          <a:p>
            <a:r>
              <a:rPr lang="en-IN" sz="1000" dirty="0"/>
              <a:t>max_pooling2d_8 (MaxPooling2D)  (None, 2, 2, 2880)  0           ['concatenate_4[0][0]’]</a:t>
            </a:r>
          </a:p>
          <a:p>
            <a:endParaRPr lang="en-IN" sz="1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D52732-275E-E476-E6FE-62CCAA707175}"/>
              </a:ext>
            </a:extLst>
          </p:cNvPr>
          <p:cNvSpPr txBox="1"/>
          <p:nvPr/>
        </p:nvSpPr>
        <p:spPr>
          <a:xfrm>
            <a:off x="579600" y="0"/>
            <a:ext cx="7984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GoogLeNet</a:t>
            </a:r>
            <a:r>
              <a:rPr lang="en-US" sz="2800" dirty="0"/>
              <a:t>(Inception) Implementation – contd.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7794918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37F5F2-4959-77A2-B6C3-E7EA27551E32}"/>
              </a:ext>
            </a:extLst>
          </p:cNvPr>
          <p:cNvSpPr txBox="1"/>
          <p:nvPr/>
        </p:nvSpPr>
        <p:spPr>
          <a:xfrm>
            <a:off x="213236" y="280630"/>
            <a:ext cx="8594764" cy="5324535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IN" sz="1000" dirty="0"/>
              <a:t> </a:t>
            </a:r>
          </a:p>
          <a:p>
            <a:r>
              <a:rPr lang="en-IN" sz="1000" dirty="0"/>
              <a:t>concatenate_5 (Concatenate)    (None, 2, 2, 3568)   0           ['conv2d_19[0][0]',              </a:t>
            </a:r>
          </a:p>
          <a:p>
            <a:r>
              <a:rPr lang="en-IN" sz="1000" dirty="0"/>
              <a:t>                                                                  'conv2d_20[0][0]',              </a:t>
            </a:r>
          </a:p>
          <a:p>
            <a:r>
              <a:rPr lang="en-IN" sz="1000" dirty="0"/>
              <a:t>                                                                  'conv2d_21[0][0]',              </a:t>
            </a:r>
          </a:p>
          <a:p>
            <a:r>
              <a:rPr lang="en-IN" sz="1000" dirty="0"/>
              <a:t>                                                                  'max_pooling2d_8[0][0]']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conv2d_22 (Conv2D)             (None, 2, 2, 256)    913664      ['concatenate_5[0][0]']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conv2d_23 (Conv2D)             (None, 2, 2, 320)    10276160    ['concatenate_5[0][0]']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conv2d_24 (Conv2D)             (None, 2, 2, 320)    28544320    ['concatenate_5[0][0]']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max_pooling2d_9 (MaxPooling2D)  (None, 2, 2, 3568)  0           ['concatenate_5[0][0]']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concatenate_6 (Concatenate)    (None, 2, 2, 4464)   0           ['conv2d_22[0][0]',              </a:t>
            </a:r>
          </a:p>
          <a:p>
            <a:r>
              <a:rPr lang="en-IN" sz="1000" dirty="0"/>
              <a:t>                                                                  'conv2d_23[0][0]',              </a:t>
            </a:r>
          </a:p>
          <a:p>
            <a:r>
              <a:rPr lang="en-IN" sz="1000" dirty="0"/>
              <a:t>                                                                  'conv2d_24[0][0]',              </a:t>
            </a:r>
          </a:p>
          <a:p>
            <a:r>
              <a:rPr lang="en-IN" sz="1000" dirty="0"/>
              <a:t>                                                                  'max_pooling2d_9[0][0]']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average_pooling2d (</a:t>
            </a:r>
            <a:r>
              <a:rPr lang="en-IN" sz="1000" dirty="0" err="1"/>
              <a:t>AveragePool</a:t>
            </a:r>
            <a:r>
              <a:rPr lang="en-IN" sz="1000" dirty="0"/>
              <a:t>  (None, 1, 1, 1632)  0           ['concatenate_2[0][0]']          </a:t>
            </a:r>
          </a:p>
          <a:p>
            <a:r>
              <a:rPr lang="en-IN" sz="1000" dirty="0"/>
              <a:t> ing2D)                                                                             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average_pooling2d_1 (</a:t>
            </a:r>
            <a:r>
              <a:rPr lang="en-IN" sz="1000" dirty="0" err="1"/>
              <a:t>AveragePo</a:t>
            </a:r>
            <a:r>
              <a:rPr lang="en-IN" sz="1000" dirty="0"/>
              <a:t>  (None, 1, 1, 4464)  0           ['concatenate_6[0][0]']          </a:t>
            </a:r>
          </a:p>
          <a:p>
            <a:r>
              <a:rPr lang="en-IN" sz="1000" dirty="0"/>
              <a:t> oling2D)                                                                                         </a:t>
            </a:r>
          </a:p>
          <a:p>
            <a:r>
              <a:rPr lang="en-IN" sz="1000" dirty="0"/>
              <a:t>               </a:t>
            </a:r>
          </a:p>
          <a:p>
            <a:endParaRPr lang="en-IN" sz="1000" dirty="0"/>
          </a:p>
          <a:p>
            <a:endParaRPr lang="en-IN" sz="1000" dirty="0"/>
          </a:p>
          <a:p>
            <a:endParaRPr lang="en-IN" sz="1000" dirty="0"/>
          </a:p>
          <a:p>
            <a:endParaRPr lang="en-IN" sz="1000" dirty="0"/>
          </a:p>
          <a:p>
            <a:r>
              <a:rPr lang="en-IN" sz="1000" dirty="0"/>
              <a:t>conv2d_12 (Conv2D)             (None, 1, 1, 128)  209024 ['average_pooling2d[0][0]']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conv2d_25 (Conv2D)        (None, 1, 1, 128) 571520 ['average_pooling2d_1[0][0]']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average_pooling2d_2 (</a:t>
            </a:r>
            <a:r>
              <a:rPr lang="en-IN" sz="1000" dirty="0" err="1"/>
              <a:t>AveragePo</a:t>
            </a:r>
            <a:r>
              <a:rPr lang="en-IN" sz="1000" dirty="0"/>
              <a:t>  (None, 4, 4, 1024)  0           ['concatenate_1[0][0]']          </a:t>
            </a:r>
          </a:p>
          <a:p>
            <a:r>
              <a:rPr lang="en-IN" sz="1000" dirty="0"/>
              <a:t> oling2D)                                                                           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flatten (Flatten)              (None, 128)          0           ['conv2d_12[0][0]']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flatten_1 (Flatten)            (None, 128)          0           ['conv2d_25[0][0]']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flatten_2 (Flatten)            (None, 16384)        0           ['average_pooling2d_2[0][0]']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dense (Dense)                  (None, 1024)         132096      ['flatten[0][0]']  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dense_1 (Dense)                (None, 1024)         132096      ['flatten_1[0][0]']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dropout_2 (Dropout)            (None, 16384)        0           ['flatten_2[0][0]']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dropout (Dropout)              (None, 1024)         0           ['dense[0][0]']    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dropout_1 (Dropout)            (None, 1024)         0           ['dense_1[0][0]']  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dense_2 (Dense)                (None, 10)           163850      ['dropout_2[0][0]']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aux1 (Dense)                   (None, 10)           10250       ['dropout[0][0]']  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aux2 (Dense)                   (None, 10)           10250       ['dropout_1[0][0]']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endParaRPr lang="en-IN" sz="1000" dirty="0"/>
          </a:p>
          <a:p>
            <a:endParaRPr lang="en-IN" sz="1000" dirty="0"/>
          </a:p>
          <a:p>
            <a:endParaRPr lang="en-IN" sz="1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D52732-275E-E476-E6FE-62CCAA707175}"/>
              </a:ext>
            </a:extLst>
          </p:cNvPr>
          <p:cNvSpPr txBox="1"/>
          <p:nvPr/>
        </p:nvSpPr>
        <p:spPr>
          <a:xfrm>
            <a:off x="579600" y="0"/>
            <a:ext cx="7984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GoogLeNet</a:t>
            </a:r>
            <a:r>
              <a:rPr lang="en-US" sz="2800" dirty="0"/>
              <a:t>(Inception) Implementation – contd.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8851882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37F5F2-4959-77A2-B6C3-E7EA27551E32}"/>
              </a:ext>
            </a:extLst>
          </p:cNvPr>
          <p:cNvSpPr txBox="1"/>
          <p:nvPr/>
        </p:nvSpPr>
        <p:spPr>
          <a:xfrm>
            <a:off x="213236" y="820630"/>
            <a:ext cx="8594764" cy="86177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IN" sz="1000" dirty="0"/>
              <a:t>=================================================================</a:t>
            </a:r>
          </a:p>
          <a:p>
            <a:pPr algn="ctr"/>
            <a:r>
              <a:rPr lang="en-IN" sz="1000" dirty="0"/>
              <a:t>Total params: 113,777,486</a:t>
            </a:r>
          </a:p>
          <a:p>
            <a:pPr algn="ctr"/>
            <a:r>
              <a:rPr lang="en-IN" sz="1000" dirty="0"/>
              <a:t>Trainable params: 113,776,974</a:t>
            </a:r>
          </a:p>
          <a:p>
            <a:pPr algn="ctr"/>
            <a:r>
              <a:rPr lang="en-IN" sz="1000" dirty="0"/>
              <a:t>Non-trainable params: 512</a:t>
            </a:r>
          </a:p>
          <a:p>
            <a:pPr algn="ctr"/>
            <a:r>
              <a:rPr lang="en-IN" sz="1000" dirty="0"/>
              <a:t>_________________________________________________________________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D52732-275E-E476-E6FE-62CCAA707175}"/>
              </a:ext>
            </a:extLst>
          </p:cNvPr>
          <p:cNvSpPr txBox="1"/>
          <p:nvPr/>
        </p:nvSpPr>
        <p:spPr>
          <a:xfrm>
            <a:off x="579600" y="0"/>
            <a:ext cx="7984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GoogLeNet</a:t>
            </a:r>
            <a:r>
              <a:rPr lang="en-US" sz="2800" dirty="0"/>
              <a:t>(Inception) Implementation – contd.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622518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1"/>
          <p:cNvSpPr txBox="1">
            <a:spLocks noGrp="1"/>
          </p:cNvSpPr>
          <p:nvPr>
            <p:ph type="body" idx="1"/>
          </p:nvPr>
        </p:nvSpPr>
        <p:spPr>
          <a:xfrm>
            <a:off x="402348" y="1602350"/>
            <a:ext cx="1686607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MNIST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Test Accuracy = 98.77%</a:t>
            </a:r>
            <a:endParaRPr b="1" dirty="0"/>
          </a:p>
        </p:txBody>
      </p:sp>
      <p:sp>
        <p:nvSpPr>
          <p:cNvPr id="311" name="Google Shape;311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255368-756B-0FF0-C967-99E173EF4AE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4829" y="2571750"/>
            <a:ext cx="2883959" cy="21741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3C3B7C5-E82C-684D-C3E9-2AC1F3CC58D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080333" y="2637232"/>
            <a:ext cx="2928101" cy="2207455"/>
          </a:xfrm>
          <a:prstGeom prst="rect">
            <a:avLst/>
          </a:prstGeom>
        </p:spPr>
      </p:pic>
      <p:sp>
        <p:nvSpPr>
          <p:cNvPr id="6" name="Google Shape;308;p21">
            <a:extLst>
              <a:ext uri="{FF2B5EF4-FFF2-40B4-BE49-F238E27FC236}">
                <a16:creationId xmlns:a16="http://schemas.microsoft.com/office/drawing/2014/main" id="{476900DF-E88D-6D90-207E-48F45381A7B1}"/>
              </a:ext>
            </a:extLst>
          </p:cNvPr>
          <p:cNvSpPr txBox="1">
            <a:spLocks/>
          </p:cNvSpPr>
          <p:nvPr/>
        </p:nvSpPr>
        <p:spPr>
          <a:xfrm>
            <a:off x="3775562" y="1602350"/>
            <a:ext cx="1686607" cy="857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04800" algn="l" defTabSz="342900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▹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914400" lvl="1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￭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371600" lvl="2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⬝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828800" lvl="3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●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286000" lvl="4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○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743200" lvl="5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■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200400" lvl="6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●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657600" lvl="7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○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114800" lvl="8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■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IN" b="1" dirty="0"/>
              <a:t>Fashion-MNIST</a:t>
            </a:r>
          </a:p>
          <a:p>
            <a:pPr marL="0" indent="0" algn="ctr">
              <a:buFont typeface="Arial"/>
              <a:buNone/>
            </a:pPr>
            <a:r>
              <a:rPr lang="en-IN" b="1" dirty="0"/>
              <a:t>Test Accuracy = 87.80%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E5FE32-EB90-A827-B882-D7A72ACD7F7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115150" y="2620075"/>
            <a:ext cx="2973617" cy="2241768"/>
          </a:xfrm>
          <a:prstGeom prst="rect">
            <a:avLst/>
          </a:prstGeom>
        </p:spPr>
      </p:pic>
      <p:sp>
        <p:nvSpPr>
          <p:cNvPr id="10" name="Google Shape;308;p21">
            <a:extLst>
              <a:ext uri="{FF2B5EF4-FFF2-40B4-BE49-F238E27FC236}">
                <a16:creationId xmlns:a16="http://schemas.microsoft.com/office/drawing/2014/main" id="{8123CE0B-91D7-60B5-9A59-FE57A5B43CDE}"/>
              </a:ext>
            </a:extLst>
          </p:cNvPr>
          <p:cNvSpPr txBox="1">
            <a:spLocks/>
          </p:cNvSpPr>
          <p:nvPr/>
        </p:nvSpPr>
        <p:spPr>
          <a:xfrm>
            <a:off x="7121393" y="1602350"/>
            <a:ext cx="1686607" cy="857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04800" algn="l" defTabSz="342900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▹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914400" lvl="1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￭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371600" lvl="2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⬝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828800" lvl="3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●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286000" lvl="4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○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743200" lvl="5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■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200400" lvl="6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●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657600" lvl="7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○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114800" lvl="8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■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en-IN" b="1" dirty="0"/>
              <a:t>CIFAR-100</a:t>
            </a:r>
          </a:p>
          <a:p>
            <a:pPr marL="0" indent="0" algn="r">
              <a:buFont typeface="Arial"/>
              <a:buNone/>
            </a:pPr>
            <a:r>
              <a:rPr lang="en-IN" b="1" dirty="0"/>
              <a:t>Test Accuracy = 35.80%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D13BDE-B26F-2687-665D-496EAE34A6DE}"/>
              </a:ext>
            </a:extLst>
          </p:cNvPr>
          <p:cNvSpPr txBox="1"/>
          <p:nvPr/>
        </p:nvSpPr>
        <p:spPr>
          <a:xfrm>
            <a:off x="1615974" y="397573"/>
            <a:ext cx="59120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GoogLeNet</a:t>
            </a:r>
            <a:r>
              <a:rPr lang="en-US" sz="2800" dirty="0"/>
              <a:t>(Inception) Performance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6673516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F3812132-56AD-436D-A522-B55990A6A8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8" cy="51421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689994-46B9-C343-3894-96AB29E5F9E8}"/>
              </a:ext>
            </a:extLst>
          </p:cNvPr>
          <p:cNvSpPr txBox="1"/>
          <p:nvPr/>
        </p:nvSpPr>
        <p:spPr>
          <a:xfrm>
            <a:off x="393245" y="1422747"/>
            <a:ext cx="3385344" cy="15418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cap="all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AP-Net </a:t>
            </a:r>
            <a:r>
              <a:rPr lang="en-US" sz="4000" b="1" cap="all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Architecture</a:t>
            </a:r>
            <a:endParaRPr lang="en-US" sz="4800" b="1" cap="all" dirty="0">
              <a:ln w="3175" cmpd="sng">
                <a:noFill/>
              </a:ln>
              <a:latin typeface="+mj-lt"/>
              <a:ea typeface="+mj-ea"/>
              <a:cs typeface="+mj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F83175-1688-00C8-4594-C140F633612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3337125" y="4402931"/>
            <a:ext cx="413376" cy="28336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 indent="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sz="800" smtClean="0"/>
              <a:pPr lvl="0" indent="0" defTabSz="91440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28</a:t>
            </a:fld>
            <a:endParaRPr lang="en-US" sz="800"/>
          </a:p>
        </p:txBody>
      </p:sp>
      <p:sp>
        <p:nvSpPr>
          <p:cNvPr id="30" name="Freeform 5">
            <a:extLst>
              <a:ext uri="{FF2B5EF4-FFF2-40B4-BE49-F238E27FC236}">
                <a16:creationId xmlns:a16="http://schemas.microsoft.com/office/drawing/2014/main" id="{91D0B925-2B82-4283-9A4B-26D75B37C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4370646" y="495300"/>
            <a:ext cx="4786054" cy="4660899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32" name="Freeform 14">
            <a:extLst>
              <a:ext uri="{FF2B5EF4-FFF2-40B4-BE49-F238E27FC236}">
                <a16:creationId xmlns:a16="http://schemas.microsoft.com/office/drawing/2014/main" id="{9CA437C7-84DA-4869-8B01-ED2D78490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61202" y="78674"/>
            <a:ext cx="5172535" cy="4504118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8E49678-F167-49BE-9F7A-693F682C2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37818" y="248628"/>
            <a:ext cx="5007957" cy="3926499"/>
            <a:chOff x="5516018" y="331504"/>
            <a:chExt cx="6675982" cy="5235326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989AB63-E648-40F0-97A1-A5B87C1ED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6F692CF-7BBB-46E8-ACFF-93EFB5450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63285BC-98B3-4A2A-A616-5C357EB14D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66F05B3-3344-4BA6-878B-9E4383540D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55782A78-EE5F-4FC6-9497-EFDB57950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9ED5AE6-D5B8-4FDE-AF61-AEBE1C347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04FBD67-AA20-4E2C-A0DB-A1402FE4A1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BF097E4-BDA7-4C1C-8EBF-054455E611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F92AA45-5A4B-450D-B699-8DD0728B1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6642BB7-23F8-4490-93A3-FC1493AD2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CC61F0B-A9CB-4BBB-AE84-50A8DAA5FF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1CCF85E9-8BF1-4390-8430-93CF67C49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12D5937-83B8-44DB-92EE-F8CE396281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F70DE7D-2944-4F28-94F4-DB5FF3665A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0275C592-D23A-4D17-A5D0-1CB0A63C2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6E6A99D6-C0BF-40C0-BA07-7B60B3008C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2DC88DB-D650-4294-944B-43B5CAB75E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AD45E2EA-A847-4EF1-BFFC-BE40296C6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BDB920C9-FFFE-4273-B2A5-A065D2431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E1355A7-015B-447B-8540-4191EAFA7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4443849-1476-409B-BC52-22EE2D88F9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42081A51-7D07-419B-9B62-0CCBBDC70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CD47CE7-D458-4E21-8924-2AA0E9ED1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DCE023FD-9F08-4439-8FF3-52EA7A9843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A828C8C7-54EA-42D6-9CEE-49852B270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0934EA16-F0C9-4D15-84BF-E83A81D6B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B3FD5BE-A781-4490-AE3F-E5650DF66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B6A60DCE-BCDB-4F06-BAF8-4DC5591F23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DD8E6559-4AA5-488E-839C-44B9ABE260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1F764FF6-87D9-4563-B257-0901F5C04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FB52E1AD-28FF-4199-B00E-A426860CE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ED0001C-A0BE-455E-B3DE-7896C92D7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319FC06C-2C6A-47E2-B879-A0EF41237B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CA8873BC-1926-4114-BE10-E14FF64B0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1439012-3E51-4D74-9FF2-780C87DB02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035FC7B3-BF05-4E37-882C-2A791A494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A7C567FF-44E4-4C58-959F-28D7826C36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FB56B76F-8C76-4947-888A-75F5E92EF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18A492E-231C-4B89-B11A-A1CE7E1658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127E4F73-4A9F-4AA2-A6B8-3145A87A83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3B2AC0D9-242E-4D92-B102-221EBD6F98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AA83426A-015F-4B17-9820-E6D76A383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9C41F0A8-7466-4B03-9EE0-4A5D151768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BD6F7B8C-9482-4E23-AA7F-9411BF8375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0EE1D4E2-E92F-440B-A775-9B80D9AA0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B66C2472-0C84-4CEA-A6E9-5BC5A3DB30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0FF2AFF3-F889-4A9E-AEC1-FA94331B4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1E652F4-2AFF-4616-9615-64FC697C4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D78ED91D-C9D7-49CA-8718-8E7351F7E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F4F29D0E-CB4D-43FB-8EFF-447A147C1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6B1D77EC-50A5-4994-A389-65C777068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2CDEEE6-A2B4-45C0-B942-66306583B5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1F83B12D-91B8-4D06-9DBC-0607226B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A25594B9-1F75-4E14-AF9B-806D06683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6E447488-CCC0-4267-BD73-6DC2775B1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7E2176D-B76F-494D-AEE5-BC0E445D8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DBD50096-36E6-4DE9-AEB8-A360216DC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0D6F891C-00E0-46CF-8138-64A70AEEA2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4D117AD0-1882-4AD9-A765-EDB9B21C53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DFCFFB0-2E4B-4B50-9297-42B1F1D5D5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66C79DB-E90E-4192-9A64-34FA2EB5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143FC299-982A-4307-97E4-00A1BDAEB7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A76C799-63FA-4767-A0FA-E018EF6EE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F22B23C3-FCEF-4BFC-AD03-17D92E07AD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BF5C56D-9DBE-454E-A584-422E5FB2F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608B5A8-9FAA-4DC0-87FC-F4D879ABE8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3B279D37-02D4-4925-B2DD-3765F65F7E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E72009F-1FFC-4EDB-9C18-EB0F5E8B9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91FA6C71-6237-4ED8-A9BE-D15AC11116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ED2DD310-9B69-442B-89C0-37F7412DD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4F9FE545-059E-4996-9E84-BCE18A735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36849649-2DB2-427D-B6CB-9CFB032BFC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1BAB73D-2CD4-48CF-8299-CB2B8F087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B156630B-D53F-46CB-BC27-BEB8138CB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4FEC10B1-AF32-4C41-B84C-FEC99614BD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D7EDD4C7-FBEF-4868-96E8-214EE6C782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E79D291-029D-40DE-B44A-B52781E970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A8677C5F-1BF8-4733-9E39-A570EC8F0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BBCC3C20-0D55-496C-A2A3-4EB6D6984F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2940" y="1231145"/>
            <a:ext cx="3457606" cy="3575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9521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1"/>
          <p:cNvSpPr txBox="1">
            <a:spLocks noGrp="1"/>
          </p:cNvSpPr>
          <p:nvPr>
            <p:ph type="title"/>
          </p:nvPr>
        </p:nvSpPr>
        <p:spPr>
          <a:xfrm>
            <a:off x="2002650" y="0"/>
            <a:ext cx="5138700" cy="5506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/>
              <a:t>AP-Net Implementation</a:t>
            </a:r>
            <a:endParaRPr sz="2800" b="1" dirty="0"/>
          </a:p>
        </p:txBody>
      </p:sp>
      <p:sp>
        <p:nvSpPr>
          <p:cNvPr id="311" name="Google Shape;311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37F5F2-4959-77A2-B6C3-E7EA27551E32}"/>
              </a:ext>
            </a:extLst>
          </p:cNvPr>
          <p:cNvSpPr txBox="1"/>
          <p:nvPr/>
        </p:nvSpPr>
        <p:spPr>
          <a:xfrm>
            <a:off x="213236" y="550625"/>
            <a:ext cx="8594764" cy="3785652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IN" sz="1000" dirty="0"/>
              <a:t>_________________________________________________________________</a:t>
            </a:r>
          </a:p>
          <a:p>
            <a:r>
              <a:rPr lang="en-IN" sz="1000" dirty="0"/>
              <a:t> Layer (type)                   Output Shape         Param #     Connected to                     </a:t>
            </a:r>
          </a:p>
          <a:p>
            <a:r>
              <a:rPr lang="en-IN" sz="1000" dirty="0"/>
              <a:t>=================================================================</a:t>
            </a:r>
          </a:p>
          <a:p>
            <a:r>
              <a:rPr lang="en-IN" sz="1000" dirty="0"/>
              <a:t> input_1 (</a:t>
            </a:r>
            <a:r>
              <a:rPr lang="en-IN" sz="1000" dirty="0" err="1"/>
              <a:t>InputLayer</a:t>
            </a:r>
            <a:r>
              <a:rPr lang="en-IN" sz="1000" dirty="0"/>
              <a:t>)           [(None, 32, 32, 3)]  0           []                 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 (Conv2D)                (None, 16, 16, 32)   4736        ['input_1[0][0]']  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max_pooling2d (MaxPooling2D)   (None, 8, 8, 32)     0           ['conv2d[0][0]']   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</a:t>
            </a:r>
            <a:r>
              <a:rPr lang="en-IN" sz="1000" dirty="0" err="1"/>
              <a:t>batch_normalization</a:t>
            </a:r>
            <a:r>
              <a:rPr lang="en-IN" sz="1000" dirty="0"/>
              <a:t> (</a:t>
            </a:r>
            <a:r>
              <a:rPr lang="en-IN" sz="1000" dirty="0" err="1"/>
              <a:t>BatchNorm</a:t>
            </a:r>
            <a:r>
              <a:rPr lang="en-IN" sz="1000" dirty="0"/>
              <a:t>  (None, 8, 8, 32)    128         ['max_pooling2d[0][0]']          </a:t>
            </a:r>
          </a:p>
          <a:p>
            <a:r>
              <a:rPr lang="en-IN" sz="1000" dirty="0"/>
              <a:t> </a:t>
            </a:r>
            <a:r>
              <a:rPr lang="en-IN" sz="1000" dirty="0" err="1"/>
              <a:t>alization</a:t>
            </a:r>
            <a:r>
              <a:rPr lang="en-IN" sz="1000" dirty="0"/>
              <a:t>)                                                                         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conv2d_1 (Conv2D)              (None, 4, 4, 64)     247872      ['</a:t>
            </a:r>
            <a:r>
              <a:rPr lang="en-IN" sz="1000" dirty="0" err="1"/>
              <a:t>batch_normalization</a:t>
            </a:r>
            <a:r>
              <a:rPr lang="en-IN" sz="1000" dirty="0"/>
              <a:t>[0][0]']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batch_normalization_1 (</a:t>
            </a:r>
            <a:r>
              <a:rPr lang="en-IN" sz="1000" dirty="0" err="1"/>
              <a:t>BatchNo</a:t>
            </a:r>
            <a:r>
              <a:rPr lang="en-IN" sz="1000" dirty="0"/>
              <a:t>  (None, 4, 4, 64)    256         ['conv2d_1[0][0]']               </a:t>
            </a:r>
          </a:p>
          <a:p>
            <a:r>
              <a:rPr lang="en-IN" sz="1000" dirty="0"/>
              <a:t> </a:t>
            </a:r>
            <a:r>
              <a:rPr lang="en-IN" sz="1000" dirty="0" err="1"/>
              <a:t>rmalization</a:t>
            </a:r>
            <a:r>
              <a:rPr lang="en-IN" sz="1000" dirty="0"/>
              <a:t>)                                                                       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max_pooling2d_1 (MaxPooling2D)  (None, 2, 2, 64)    0           ['batch_normalization_1[0][0]']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conv2d_2 (Conv2D)              (None, 2, 2, 16)     9232        ['max_pooling2d_1[0][0]']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conv2d_3 (Conv2D)              (None, 2, 2, 16)     25616       ['max_pooling2d_1[0][0]']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concatenate (Concatenate)      (None, 2, 2, 32)     0           ['conv2d_2[0][0]',               </a:t>
            </a:r>
          </a:p>
          <a:p>
            <a:r>
              <a:rPr lang="en-IN" sz="1000" dirty="0"/>
              <a:t>                                                                  'conv2d_3[0][0]'] 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max_pooling2d_2 (MaxPooling2D)  (None, 1, 1, 32)    0           ['concatenate[0][0]']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flatten (Flatten)              (None, 32)           0           ['max_pooling2d_2[0][0]']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dense (Dense)                  (None, 1024)         33792       ['flatten[0][0]']  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dropout (Dropout)              (None, 1024)         0           ['dense[0][0]']    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 dense_1 (Dense)                (None, 10)           10250       ['dropout[0][0]']                </a:t>
            </a:r>
          </a:p>
          <a:p>
            <a:r>
              <a:rPr lang="en-IN" sz="1000" dirty="0"/>
              <a:t>                                                                                                  </a:t>
            </a:r>
          </a:p>
          <a:p>
            <a:r>
              <a:rPr lang="en-IN" sz="1000" dirty="0"/>
              <a:t>=================================================================</a:t>
            </a:r>
          </a:p>
          <a:p>
            <a:r>
              <a:rPr lang="en-IN" sz="1000" dirty="0"/>
              <a:t>Total params: 331,882</a:t>
            </a:r>
          </a:p>
          <a:p>
            <a:r>
              <a:rPr lang="en-IN" sz="1000" dirty="0"/>
              <a:t>Trainable params: 331,690</a:t>
            </a:r>
          </a:p>
          <a:p>
            <a:r>
              <a:rPr lang="en-IN" sz="1000" dirty="0"/>
              <a:t>Non-trainable params: 192</a:t>
            </a:r>
          </a:p>
          <a:p>
            <a:r>
              <a:rPr lang="en-IN" sz="1000" dirty="0"/>
              <a:t>_________________________________________________________________</a:t>
            </a:r>
          </a:p>
        </p:txBody>
      </p:sp>
    </p:spTree>
    <p:extLst>
      <p:ext uri="{BB962C8B-B14F-4D97-AF65-F5344CB8AC3E}">
        <p14:creationId xmlns:p14="http://schemas.microsoft.com/office/powerpoint/2010/main" val="842241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DE5A75-30E4-73EB-7117-3D9036C002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88D67D-7879-16F9-F3C4-7F78A15A2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7200" y="1166400"/>
            <a:ext cx="5454000" cy="2236375"/>
          </a:xfrm>
        </p:spPr>
        <p:txBody>
          <a:bodyPr/>
          <a:lstStyle/>
          <a:p>
            <a:pPr algn="ctr"/>
            <a:r>
              <a:rPr lang="en" sz="6000" dirty="0"/>
              <a:t>Exploratory Analaysis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2789203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1"/>
          <p:cNvSpPr txBox="1">
            <a:spLocks noGrp="1"/>
          </p:cNvSpPr>
          <p:nvPr>
            <p:ph type="title"/>
          </p:nvPr>
        </p:nvSpPr>
        <p:spPr>
          <a:xfrm>
            <a:off x="2002650" y="1981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AP-Net Performance</a:t>
            </a:r>
            <a:endParaRPr dirty="0"/>
          </a:p>
        </p:txBody>
      </p:sp>
      <p:sp>
        <p:nvSpPr>
          <p:cNvPr id="308" name="Google Shape;308;p21"/>
          <p:cNvSpPr txBox="1">
            <a:spLocks noGrp="1"/>
          </p:cNvSpPr>
          <p:nvPr>
            <p:ph type="body" idx="1"/>
          </p:nvPr>
        </p:nvSpPr>
        <p:spPr>
          <a:xfrm>
            <a:off x="402348" y="1602350"/>
            <a:ext cx="1686607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MNIST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Test Accuracy = 99.09%</a:t>
            </a:r>
            <a:endParaRPr b="1" dirty="0"/>
          </a:p>
        </p:txBody>
      </p:sp>
      <p:sp>
        <p:nvSpPr>
          <p:cNvPr id="311" name="Google Shape;311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255368-756B-0FF0-C967-99E173EF4AE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4829" y="2571750"/>
            <a:ext cx="2883959" cy="21741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3C3B7C5-E82C-684D-C3E9-2AC1F3CC58D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080333" y="2637232"/>
            <a:ext cx="2928101" cy="2207455"/>
          </a:xfrm>
          <a:prstGeom prst="rect">
            <a:avLst/>
          </a:prstGeom>
        </p:spPr>
      </p:pic>
      <p:sp>
        <p:nvSpPr>
          <p:cNvPr id="6" name="Google Shape;308;p21">
            <a:extLst>
              <a:ext uri="{FF2B5EF4-FFF2-40B4-BE49-F238E27FC236}">
                <a16:creationId xmlns:a16="http://schemas.microsoft.com/office/drawing/2014/main" id="{476900DF-E88D-6D90-207E-48F45381A7B1}"/>
              </a:ext>
            </a:extLst>
          </p:cNvPr>
          <p:cNvSpPr txBox="1">
            <a:spLocks/>
          </p:cNvSpPr>
          <p:nvPr/>
        </p:nvSpPr>
        <p:spPr>
          <a:xfrm>
            <a:off x="3775562" y="1602350"/>
            <a:ext cx="1686607" cy="857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04800" algn="l" defTabSz="342900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▹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914400" lvl="1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￭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371600" lvl="2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⬝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828800" lvl="3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●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286000" lvl="4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○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743200" lvl="5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■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200400" lvl="6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●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657600" lvl="7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○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114800" lvl="8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■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IN" b="1" dirty="0"/>
              <a:t>Fashion-MNIST</a:t>
            </a:r>
          </a:p>
          <a:p>
            <a:pPr marL="0" indent="0" algn="ctr">
              <a:buFont typeface="Arial"/>
              <a:buNone/>
            </a:pPr>
            <a:r>
              <a:rPr lang="en-IN" b="1" dirty="0"/>
              <a:t>Test Accuracy = 89.39%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E5FE32-EB90-A827-B882-D7A72ACD7F7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115150" y="2620075"/>
            <a:ext cx="2973617" cy="2241768"/>
          </a:xfrm>
          <a:prstGeom prst="rect">
            <a:avLst/>
          </a:prstGeom>
        </p:spPr>
      </p:pic>
      <p:sp>
        <p:nvSpPr>
          <p:cNvPr id="10" name="Google Shape;308;p21">
            <a:extLst>
              <a:ext uri="{FF2B5EF4-FFF2-40B4-BE49-F238E27FC236}">
                <a16:creationId xmlns:a16="http://schemas.microsoft.com/office/drawing/2014/main" id="{8123CE0B-91D7-60B5-9A59-FE57A5B43CDE}"/>
              </a:ext>
            </a:extLst>
          </p:cNvPr>
          <p:cNvSpPr txBox="1">
            <a:spLocks/>
          </p:cNvSpPr>
          <p:nvPr/>
        </p:nvSpPr>
        <p:spPr>
          <a:xfrm>
            <a:off x="7121393" y="1602350"/>
            <a:ext cx="1686607" cy="857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04800" algn="l" defTabSz="342900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▹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914400" lvl="1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￭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371600" lvl="2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⬝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828800" lvl="3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●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286000" lvl="4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○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743200" lvl="5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■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200400" lvl="6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●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657600" lvl="7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○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114800" lvl="8" indent="-30480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200"/>
              <a:buFont typeface="Arial"/>
              <a:buChar char="■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en-IN" b="1" dirty="0"/>
              <a:t>CIFAR-100</a:t>
            </a:r>
          </a:p>
          <a:p>
            <a:pPr marL="0" indent="0" algn="r">
              <a:buFont typeface="Arial"/>
              <a:buNone/>
            </a:pPr>
            <a:r>
              <a:rPr lang="en-IN" b="1" dirty="0"/>
              <a:t>Test Accuracy = 28.13%</a:t>
            </a:r>
          </a:p>
        </p:txBody>
      </p:sp>
    </p:spTree>
    <p:extLst>
      <p:ext uri="{BB962C8B-B14F-4D97-AF65-F5344CB8AC3E}">
        <p14:creationId xmlns:p14="http://schemas.microsoft.com/office/powerpoint/2010/main" val="28434771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 dirty="0"/>
          </a:p>
        </p:txBody>
      </p:sp>
      <p:sp>
        <p:nvSpPr>
          <p:cNvPr id="261" name="Google Shape;261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References</a:t>
            </a:r>
            <a:endParaRPr dirty="0"/>
          </a:p>
        </p:txBody>
      </p:sp>
      <p:sp>
        <p:nvSpPr>
          <p:cNvPr id="262" name="Google Shape;262;p16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6483600" cy="31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100" indent="-342900">
              <a:buFont typeface="+mj-lt"/>
              <a:buAutoNum type="arabicPeriod"/>
            </a:pPr>
            <a:r>
              <a:rPr lang="en-US" dirty="0">
                <a:hlinkClick r:id="rId3"/>
              </a:rPr>
              <a:t>https://www.jeremyjordan.me/convnet-architectures/</a:t>
            </a:r>
            <a:endParaRPr lang="en-US" dirty="0"/>
          </a:p>
          <a:p>
            <a:pPr marL="419100" indent="-342900">
              <a:buFont typeface="+mj-lt"/>
              <a:buAutoNum type="arabicPeriod"/>
            </a:pPr>
            <a:r>
              <a:rPr lang="en-US" dirty="0">
                <a:hlinkClick r:id="rId4"/>
              </a:rPr>
              <a:t>http://yann.lecun.com/exdb/publis/pdf/lecun-98.pdf</a:t>
            </a:r>
            <a:endParaRPr lang="en-US" dirty="0"/>
          </a:p>
          <a:p>
            <a:pPr marL="419100" indent="-342900">
              <a:buFont typeface="+mj-lt"/>
              <a:buAutoNum type="arabicPeriod"/>
            </a:pPr>
            <a:r>
              <a:rPr lang="en-US" dirty="0">
                <a:hlinkClick r:id="rId5"/>
              </a:rPr>
              <a:t>https://www.nvidia.cn/content/tesla/pdf/machine-learning/imagenet-classification-with-deep-convolutional-nn.pdf</a:t>
            </a:r>
            <a:endParaRPr lang="en-US" dirty="0"/>
          </a:p>
          <a:p>
            <a:pPr marL="419100" indent="-342900">
              <a:buFont typeface="+mj-lt"/>
              <a:buAutoNum type="arabicPeriod"/>
            </a:pPr>
            <a:r>
              <a:rPr lang="en-US" dirty="0">
                <a:hlinkClick r:id="rId6"/>
              </a:rPr>
              <a:t>https://arxiv.org/abs/1409.1556</a:t>
            </a:r>
            <a:endParaRPr lang="en-US" dirty="0"/>
          </a:p>
          <a:p>
            <a:pPr marL="419100" indent="-342900">
              <a:buFont typeface="+mj-lt"/>
              <a:buAutoNum type="arabicPeriod"/>
            </a:pPr>
            <a:r>
              <a:rPr lang="en-US" dirty="0">
                <a:hlinkClick r:id="rId7"/>
              </a:rPr>
              <a:t>https://arxiv.org/abs/1409.4842</a:t>
            </a:r>
            <a:endParaRPr lang="en-US" dirty="0"/>
          </a:p>
          <a:p>
            <a:pPr marL="419100" indent="-342900">
              <a:buFont typeface="+mj-lt"/>
              <a:buAutoNum type="arabicPeriod"/>
            </a:pPr>
            <a:r>
              <a:rPr lang="en-US" dirty="0">
                <a:hlinkClick r:id="rId8"/>
              </a:rPr>
              <a:t>https://arxiv.org/abs/1512.00567</a:t>
            </a:r>
            <a:endParaRPr lang="en-US" dirty="0"/>
          </a:p>
          <a:p>
            <a:pPr marL="4191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3428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3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004381F-4703-6A77-F3F0-67757E8E2CFF}"/>
              </a:ext>
            </a:extLst>
          </p:cNvPr>
          <p:cNvSpPr/>
          <p:nvPr/>
        </p:nvSpPr>
        <p:spPr>
          <a:xfrm>
            <a:off x="2292080" y="2110085"/>
            <a:ext cx="45598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Any questions?</a:t>
            </a:r>
            <a:endParaRPr lang="en-IN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C761F38-4889-817B-0089-E1C3B4D236F0}"/>
              </a:ext>
            </a:extLst>
          </p:cNvPr>
          <p:cNvSpPr/>
          <p:nvPr/>
        </p:nvSpPr>
        <p:spPr>
          <a:xfrm>
            <a:off x="2690650" y="763685"/>
            <a:ext cx="37626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" sz="54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THANK YOU!</a:t>
            </a:r>
            <a:endParaRPr lang="en-IN" sz="5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95592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7"/>
          <p:cNvSpPr txBox="1">
            <a:spLocks noGrp="1"/>
          </p:cNvSpPr>
          <p:nvPr>
            <p:ph type="subTitle" idx="1"/>
          </p:nvPr>
        </p:nvSpPr>
        <p:spPr>
          <a:xfrm>
            <a:off x="2626350" y="192296"/>
            <a:ext cx="3891300" cy="5349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MNIST Dataset</a:t>
            </a:r>
            <a:endParaRPr sz="2000" dirty="0"/>
          </a:p>
        </p:txBody>
      </p:sp>
      <p:pic>
        <p:nvPicPr>
          <p:cNvPr id="4" name="Picture 3" descr="MNIST Data Distribution">
            <a:extLst>
              <a:ext uri="{FF2B5EF4-FFF2-40B4-BE49-F238E27FC236}">
                <a16:creationId xmlns:a16="http://schemas.microsoft.com/office/drawing/2014/main" id="{28AB172B-9798-9AB8-213A-054F574A8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412" y="1520250"/>
            <a:ext cx="3762375" cy="2362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AFB4F6-D071-828E-8D95-42AB893975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491675"/>
            <a:ext cx="3286125" cy="239077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7805C87-0DAB-AE8F-3342-5ADF9B5C472B}"/>
              </a:ext>
            </a:extLst>
          </p:cNvPr>
          <p:cNvSpPr txBox="1"/>
          <p:nvPr/>
        </p:nvSpPr>
        <p:spPr>
          <a:xfrm>
            <a:off x="1289912" y="4156934"/>
            <a:ext cx="1783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Distribution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824835-4BF7-A984-4E10-DBB949DC44FD}"/>
              </a:ext>
            </a:extLst>
          </p:cNvPr>
          <p:cNvSpPr txBox="1"/>
          <p:nvPr/>
        </p:nvSpPr>
        <p:spPr>
          <a:xfrm>
            <a:off x="5835476" y="4156934"/>
            <a:ext cx="1364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Data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07291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7"/>
          <p:cNvSpPr txBox="1">
            <a:spLocks noGrp="1"/>
          </p:cNvSpPr>
          <p:nvPr>
            <p:ph type="subTitle" idx="1"/>
          </p:nvPr>
        </p:nvSpPr>
        <p:spPr>
          <a:xfrm>
            <a:off x="2626350" y="177896"/>
            <a:ext cx="3891300" cy="5349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MNIST Dataset: PCA</a:t>
            </a:r>
            <a:endParaRPr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40B387-E421-DBAD-7D42-488CBF2760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673" y="712800"/>
            <a:ext cx="6978654" cy="436351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79279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7"/>
          <p:cNvSpPr txBox="1">
            <a:spLocks noGrp="1"/>
          </p:cNvSpPr>
          <p:nvPr>
            <p:ph type="subTitle" idx="1"/>
          </p:nvPr>
        </p:nvSpPr>
        <p:spPr>
          <a:xfrm>
            <a:off x="2626350" y="192296"/>
            <a:ext cx="3891300" cy="5349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Fashion-MNIST Dataset</a:t>
            </a:r>
            <a:endParaRPr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805C87-0DAB-AE8F-3342-5ADF9B5C472B}"/>
              </a:ext>
            </a:extLst>
          </p:cNvPr>
          <p:cNvSpPr txBox="1"/>
          <p:nvPr/>
        </p:nvSpPr>
        <p:spPr>
          <a:xfrm>
            <a:off x="1289912" y="4156934"/>
            <a:ext cx="1783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Distribution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824835-4BF7-A984-4E10-DBB949DC44FD}"/>
              </a:ext>
            </a:extLst>
          </p:cNvPr>
          <p:cNvSpPr txBox="1"/>
          <p:nvPr/>
        </p:nvSpPr>
        <p:spPr>
          <a:xfrm>
            <a:off x="5835476" y="4156934"/>
            <a:ext cx="1364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Data</a:t>
            </a:r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8C5121-4A39-73E1-3627-BA8C4E53D3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410" y="1521825"/>
            <a:ext cx="3762375" cy="23622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3B72979-6D72-F68A-C4CB-AE0AF6F5B3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4587" y="1493250"/>
            <a:ext cx="3286125" cy="239077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46214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7"/>
          <p:cNvSpPr txBox="1">
            <a:spLocks noGrp="1"/>
          </p:cNvSpPr>
          <p:nvPr>
            <p:ph type="subTitle" idx="1"/>
          </p:nvPr>
        </p:nvSpPr>
        <p:spPr>
          <a:xfrm>
            <a:off x="2626350" y="177896"/>
            <a:ext cx="3891300" cy="5349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Fashion-MNIST Dataset: PCA</a:t>
            </a:r>
            <a:endParaRPr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9AD0CA-40FD-313F-EE14-0C3183419D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868" y="712800"/>
            <a:ext cx="7022264" cy="439077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413767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7"/>
          <p:cNvSpPr txBox="1">
            <a:spLocks noGrp="1"/>
          </p:cNvSpPr>
          <p:nvPr>
            <p:ph type="subTitle" idx="1"/>
          </p:nvPr>
        </p:nvSpPr>
        <p:spPr>
          <a:xfrm>
            <a:off x="2475975" y="249896"/>
            <a:ext cx="4192050" cy="5349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CIFAR-100 Dataset: Data Distribution</a:t>
            </a:r>
            <a:endParaRPr sz="2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F2F9437-EEE9-FCD9-6E12-A44D15D535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800" y="1096150"/>
            <a:ext cx="8690400" cy="337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7429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7"/>
          <p:cNvSpPr txBox="1">
            <a:spLocks noGrp="1"/>
          </p:cNvSpPr>
          <p:nvPr>
            <p:ph type="subTitle" idx="1"/>
          </p:nvPr>
        </p:nvSpPr>
        <p:spPr>
          <a:xfrm>
            <a:off x="2475975" y="249896"/>
            <a:ext cx="4192050" cy="5349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CIFAR-100 Dataset: Sample Data</a:t>
            </a:r>
            <a:endParaRPr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52D1FA-648E-B7FD-DD2D-32F737229A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00" y="869696"/>
            <a:ext cx="8157600" cy="3730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4564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61DDDE80-2DFA-4F2A-B66F-72059846BDA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1234</TotalTime>
  <Words>3429</Words>
  <Application>Microsoft Office PowerPoint</Application>
  <PresentationFormat>On-screen Show (16:9)</PresentationFormat>
  <Paragraphs>466</Paragraphs>
  <Slides>32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Celestial</vt:lpstr>
      <vt:lpstr>Image Classification</vt:lpstr>
      <vt:lpstr>BRIEF OVERVIEW</vt:lpstr>
      <vt:lpstr>Exploratory Analaysis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STEPS IN IMAGE PROCESSING</vt:lpstr>
      <vt:lpstr>CNN MODEL ARCHITECTURES</vt:lpstr>
      <vt:lpstr>LeNet-5 Architecture</vt:lpstr>
      <vt:lpstr>LeNet-5 Implementation</vt:lpstr>
      <vt:lpstr>LeNet-5 Performance</vt:lpstr>
      <vt:lpstr>AlexNet Architecture</vt:lpstr>
      <vt:lpstr>AlexNet Implementation</vt:lpstr>
      <vt:lpstr>AlexNet Performance</vt:lpstr>
      <vt:lpstr>VGG16 Architecture</vt:lpstr>
      <vt:lpstr>VGG16 Implementation</vt:lpstr>
      <vt:lpstr>VGG16 Performance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AP-Net Implementation</vt:lpstr>
      <vt:lpstr>AP-Net Performance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Classification</dc:title>
  <cp:lastModifiedBy>Iyer, Adithya Sundararajan</cp:lastModifiedBy>
  <cp:revision>13</cp:revision>
  <dcterms:modified xsi:type="dcterms:W3CDTF">2022-12-15T06:01:21Z</dcterms:modified>
</cp:coreProperties>
</file>